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9" r:id="rId3"/>
    <p:sldId id="306" r:id="rId4"/>
    <p:sldId id="318" r:id="rId5"/>
    <p:sldId id="310" r:id="rId6"/>
    <p:sldId id="284" r:id="rId7"/>
    <p:sldId id="285" r:id="rId8"/>
    <p:sldId id="316" r:id="rId9"/>
    <p:sldId id="287" r:id="rId10"/>
    <p:sldId id="274" r:id="rId11"/>
    <p:sldId id="290" r:id="rId12"/>
    <p:sldId id="301" r:id="rId13"/>
    <p:sldId id="296" r:id="rId14"/>
    <p:sldId id="315" r:id="rId15"/>
    <p:sldId id="302" r:id="rId16"/>
    <p:sldId id="319" r:id="rId17"/>
    <p:sldId id="299" r:id="rId18"/>
    <p:sldId id="312" r:id="rId19"/>
    <p:sldId id="268" r:id="rId20"/>
    <p:sldId id="258" r:id="rId21"/>
    <p:sldId id="270" r:id="rId22"/>
    <p:sldId id="257" r:id="rId23"/>
    <p:sldId id="261" r:id="rId24"/>
    <p:sldId id="262" r:id="rId25"/>
    <p:sldId id="259" r:id="rId26"/>
    <p:sldId id="303" r:id="rId27"/>
    <p:sldId id="304" r:id="rId28"/>
    <p:sldId id="273" r:id="rId29"/>
    <p:sldId id="267" r:id="rId30"/>
    <p:sldId id="269" r:id="rId31"/>
    <p:sldId id="263" r:id="rId32"/>
    <p:sldId id="288" r:id="rId33"/>
    <p:sldId id="281" r:id="rId34"/>
    <p:sldId id="298" r:id="rId35"/>
    <p:sldId id="294" r:id="rId36"/>
    <p:sldId id="276" r:id="rId37"/>
    <p:sldId id="295" r:id="rId38"/>
    <p:sldId id="282" r:id="rId39"/>
    <p:sldId id="293" r:id="rId40"/>
    <p:sldId id="314" r:id="rId41"/>
    <p:sldId id="280" r:id="rId42"/>
    <p:sldId id="279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73" autoAdjust="0"/>
    <p:restoredTop sz="94660"/>
  </p:normalViewPr>
  <p:slideViewPr>
    <p:cSldViewPr>
      <p:cViewPr varScale="1">
        <p:scale>
          <a:sx n="67" d="100"/>
          <a:sy n="67" d="100"/>
        </p:scale>
        <p:origin x="6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C62EF-E9EC-482A-9CF4-FD4E1BE53811}" type="datetimeFigureOut">
              <a:rPr lang="fr-CA" smtClean="0"/>
              <a:t>2016-09-26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D342-96A7-4E22-85D1-1712E1C7A7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504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Non dualité = Nirvana = hypnose </a:t>
            </a:r>
            <a:r>
              <a:rPr lang="fr-CA" baseline="0" dirty="0"/>
              <a:t> = Akasha.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1B44-F623-4FC3-9BCA-AAD25645567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577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Un</a:t>
            </a:r>
            <a:r>
              <a:rPr lang="fr-CA" baseline="0" dirty="0"/>
              <a:t> couple est antagonisme + complémentarité. On joue avec et contre. Un couple est une contradiction. Une contradiction constitue le Un.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4499B-6534-4CED-B157-9C95DBB631DA}" type="slidenum">
              <a:rPr lang="fr-CA" smtClean="0"/>
              <a:pPr/>
              <a:t>39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576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Agapè + Hubris ne donnent pas l’</a:t>
            </a:r>
            <a:r>
              <a:rPr lang="fr-CA" dirty="0" err="1"/>
              <a:t>Étre</a:t>
            </a:r>
            <a:r>
              <a:rPr lang="fr-CA" dirty="0"/>
              <a:t> mais le Sens. L’ontologie est plus complexe que la Sémantique.</a:t>
            </a:r>
          </a:p>
          <a:p>
            <a:r>
              <a:rPr lang="fr-CA" baseline="0" dirty="0"/>
              <a:t>Un  </a:t>
            </a:r>
            <a:r>
              <a:rPr lang="fr-CA" dirty="0"/>
              <a:t>≈ Sens </a:t>
            </a:r>
            <a:r>
              <a:rPr lang="fr-CA" baseline="-25000" dirty="0"/>
              <a:t>+</a:t>
            </a:r>
            <a:r>
              <a:rPr lang="fr-CA" baseline="0" dirty="0"/>
              <a:t> Non Sens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418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Transformée de Fourier est conversion de l’analogique en numérique ou Modulation. La transformée inverse est conversion de numérique en analogique ou Démodulation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4499B-6534-4CED-B157-9C95DBB631DA}" type="slidenum">
              <a:rPr lang="fr-CA" smtClean="0"/>
              <a:pPr/>
              <a:t>41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632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Équivalence vibratoire entre pigments et hébragrammes dans la matière</a:t>
            </a:r>
            <a:r>
              <a:rPr lang="fr-CA" baseline="0" dirty="0"/>
              <a:t> . Résonance avec le</a:t>
            </a:r>
            <a:r>
              <a:rPr lang="fr-CA" dirty="0"/>
              <a:t> sanscrit dans l’antimatière.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145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C’est la base physique de la résonance biosémantique mésodermique.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51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corps est non seulement un monde mais le monde SA p 234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53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974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 corps humain est un prisme qui décompose l’énergie en ses 4 formes fondamentales. Le Vivant est un complexe matière</a:t>
            </a:r>
            <a:r>
              <a:rPr lang="fr-CA" baseline="0" dirty="0"/>
              <a:t> - </a:t>
            </a:r>
            <a:r>
              <a:rPr lang="fr-CA" dirty="0"/>
              <a:t>antimatière conjuguée. La conjugaison de phase entre matière et antimatière donne la spécificité du Vivant. Le plan équatorial de la SAS comprend un secteur matière(</a:t>
            </a:r>
            <a:r>
              <a:rPr lang="fr-CA" baseline="0" dirty="0"/>
              <a:t> mondain) et un secteur antimatière(extra-mondain)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E2588-023C-40B0-934D-BC020B86051D}" type="slidenum">
              <a:rPr lang="fr-CA" smtClean="0"/>
              <a:pPr/>
              <a:t>16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894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Similarité entre SAS et le grand cercle du Yi King.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21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Homme = axe sémantique transfini entre fini et infini  matière et antimatière.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1B44-F623-4FC3-9BCA-AAD25645567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95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Yang intensité intégratrice immergence. Yin ampleur séparatrice émergence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6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Voir équivalences biochimiques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FD342-96A7-4E22-85D1-1712E1C7A7B5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819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591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955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659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617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599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124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70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51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01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026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154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7936-919A-4C38-8340-271A3DC73A7D}" type="datetimeFigureOut">
              <a:rPr lang="fr-CA" smtClean="0"/>
              <a:t>2016-09-26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7F81-5D8C-484F-9F75-F097450285DA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71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370583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Résonance Biosémantique Mésodermique de Émergence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736304"/>
          </a:xfrm>
        </p:spPr>
        <p:txBody>
          <a:bodyPr>
            <a:normAutofit fontScale="85000" lnSpcReduction="10000"/>
          </a:bodyPr>
          <a:lstStyle/>
          <a:p>
            <a:r>
              <a:rPr lang="fr-CA" sz="4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Rencontre Raymond Abellio 2016</a:t>
            </a:r>
          </a:p>
          <a:p>
            <a:endParaRPr lang="fr-CA" sz="4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fr-CA" dirty="0">
                <a:solidFill>
                  <a:schemeClr val="tx1"/>
                </a:solidFill>
              </a:rPr>
              <a:t>Jean Ratte  </a:t>
            </a:r>
          </a:p>
          <a:p>
            <a:pPr algn="l"/>
            <a:r>
              <a:rPr lang="fr-CA" dirty="0">
                <a:solidFill>
                  <a:schemeClr val="tx1"/>
                </a:solidFill>
              </a:rPr>
              <a:t>www.holoener.com</a:t>
            </a:r>
          </a:p>
        </p:txBody>
      </p:sp>
    </p:spTree>
    <p:extLst>
      <p:ext uri="{BB962C8B-B14F-4D97-AF65-F5344CB8AC3E}">
        <p14:creationId xmlns:p14="http://schemas.microsoft.com/office/powerpoint/2010/main" val="281293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Logique de non contradiction ≈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Physique classique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				    ≈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Dialectique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Logique  de contradiction ≈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physique quantique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	</a:t>
            </a:r>
            <a:r>
              <a:rPr lang="fr-CA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Trialectique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Lupasco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≈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Sallantin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Logique de double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ontradiction croisée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				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Physique subquantique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Logique de triple contradiction croisée 	       			                     ≈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Métaquantique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Logiques</a:t>
            </a:r>
          </a:p>
        </p:txBody>
      </p:sp>
    </p:spTree>
    <p:extLst>
      <p:ext uri="{BB962C8B-B14F-4D97-AF65-F5344CB8AC3E}">
        <p14:creationId xmlns:p14="http://schemas.microsoft.com/office/powerpoint/2010/main" val="269262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0479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 de linéaire sans non linéaire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 de quantique sans subquantique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ni métaquantique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 d’émergence sans immergence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 de génération spontanée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 niveau quantique</a:t>
            </a:r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CA" b="1" dirty="0">
                <a:solidFill>
                  <a:srgbClr val="FF0000"/>
                </a:solidFill>
              </a:rPr>
              <a:t>Émergence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est le nouveau mot étendard (ou poubelle) qui remplace le mot </a:t>
            </a:r>
            <a:r>
              <a:rPr lang="fr-CA" b="1" dirty="0">
                <a:solidFill>
                  <a:srgbClr val="FF0000"/>
                </a:solidFill>
              </a:rPr>
              <a:t>Structure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des années 60 devant la </a:t>
            </a:r>
            <a:r>
              <a:rPr lang="fr-CA" b="1" dirty="0">
                <a:solidFill>
                  <a:srgbClr val="FF0000"/>
                </a:solidFill>
              </a:rPr>
              <a:t>Complexité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?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Réflexion, réfraction, résonance</a:t>
            </a:r>
          </a:p>
          <a:p>
            <a:r>
              <a:rPr lang="fr-CA" sz="3300" b="1" dirty="0">
                <a:solidFill>
                  <a:srgbClr val="FF0000"/>
                </a:solidFill>
                <a:latin typeface="+mj-lt"/>
              </a:rPr>
              <a:t>Ectoderme, endoderme, mésoderme</a:t>
            </a:r>
          </a:p>
        </p:txBody>
      </p:sp>
    </p:spTree>
    <p:extLst>
      <p:ext uri="{BB962C8B-B14F-4D97-AF65-F5344CB8AC3E}">
        <p14:creationId xmlns:p14="http://schemas.microsoft.com/office/powerpoint/2010/main" val="154873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ean\Pictures\copie_embryon_fl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983981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Résonance tissulaire</a:t>
            </a:r>
          </a:p>
        </p:txBody>
      </p:sp>
    </p:spTree>
    <p:extLst>
      <p:ext uri="{BB962C8B-B14F-4D97-AF65-F5344CB8AC3E}">
        <p14:creationId xmlns:p14="http://schemas.microsoft.com/office/powerpoint/2010/main" val="68675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9636"/>
              </p:ext>
            </p:extLst>
          </p:nvPr>
        </p:nvGraphicFramePr>
        <p:xfrm>
          <a:off x="796925" y="1700808"/>
          <a:ext cx="755015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Acrobat Document" r:id="rId4" imgW="10051560" imgH="7784640" progId="AcroExch.Document.DC">
                  <p:embed/>
                </p:oleObj>
              </mc:Choice>
              <mc:Fallback>
                <p:oleObj name="Acrobat Document" r:id="rId4" imgW="10051560" imgH="778464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00808"/>
                        <a:ext cx="7550150" cy="582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Résonance biosémantique mésodermique</a:t>
            </a:r>
          </a:p>
        </p:txBody>
      </p:sp>
    </p:spTree>
    <p:extLst>
      <p:ext uri="{BB962C8B-B14F-4D97-AF65-F5344CB8AC3E}">
        <p14:creationId xmlns:p14="http://schemas.microsoft.com/office/powerpoint/2010/main" val="38206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1547664" y="1919263"/>
          <a:ext cx="6361772" cy="491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Acrobat Document" r:id="rId4" imgW="5029096" imgH="3886200" progId="AcroExch.Document.DC">
                  <p:embed/>
                </p:oleObj>
              </mc:Choice>
              <mc:Fallback>
                <p:oleObj name="Acrobat Document" r:id="rId4" imgW="5029096" imgH="3886200" progId="AcroExch.Document.DC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19263"/>
                        <a:ext cx="6361772" cy="4910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Équivalence vibratoire entre  pigments hébragrammes et hexagramme</a:t>
            </a:r>
          </a:p>
        </p:txBody>
      </p:sp>
    </p:spTree>
    <p:extLst>
      <p:ext uri="{BB962C8B-B14F-4D97-AF65-F5344CB8AC3E}">
        <p14:creationId xmlns:p14="http://schemas.microsoft.com/office/powerpoint/2010/main" val="313807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4722"/>
            <a:ext cx="107878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385563"/>
              </p:ext>
            </p:extLst>
          </p:nvPr>
        </p:nvGraphicFramePr>
        <p:xfrm>
          <a:off x="-11766" y="908720"/>
          <a:ext cx="9155765" cy="6499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Acrobat Document" r:id="rId4" imgW="10053360" imgH="7772400" progId="AcroExch.Document.DC">
                  <p:embed/>
                </p:oleObj>
              </mc:Choice>
              <mc:Fallback>
                <p:oleObj name="Acrobat Document" r:id="rId4" imgW="10053360" imgH="777240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766" y="908720"/>
                        <a:ext cx="9155765" cy="6499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908720"/>
            <a:ext cx="30243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Embryogenèse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fr-CA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Cosmogenèse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201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"/>
          <a:stretch/>
        </p:blipFill>
        <p:spPr bwMode="auto">
          <a:xfrm>
            <a:off x="300003" y="1903681"/>
            <a:ext cx="4570012" cy="361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Jean\Pictures\local_nonlocal_fr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6506"/>
          <a:stretch/>
        </p:blipFill>
        <p:spPr bwMode="auto">
          <a:xfrm>
            <a:off x="4875869" y="2194054"/>
            <a:ext cx="4016611" cy="31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55763" y="773832"/>
            <a:ext cx="7766538" cy="1143000"/>
            <a:chOff x="314577" y="0"/>
            <a:chExt cx="7766538" cy="11430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14577" y="0"/>
              <a:ext cx="7766538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800" dirty="0"/>
                <a:t>Mise en structure sphérique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800" dirty="0"/>
                <a:t>des zones de résonance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17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924159"/>
              </p:ext>
            </p:extLst>
          </p:nvPr>
        </p:nvGraphicFramePr>
        <p:xfrm>
          <a:off x="1619672" y="1916906"/>
          <a:ext cx="6262190" cy="484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Acrobat Document" r:id="rId4" imgW="10053360" imgH="7772400" progId="AcroExch.Document.DC">
                  <p:embed/>
                </p:oleObj>
              </mc:Choice>
              <mc:Fallback>
                <p:oleObj name="Acrobat Document" r:id="rId4" imgW="10053360" imgH="7772400" progId="AcroExch.Document.DC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16906"/>
                        <a:ext cx="6262190" cy="48407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SAS et Yi King</a:t>
            </a:r>
          </a:p>
        </p:txBody>
      </p:sp>
    </p:spTree>
    <p:extLst>
      <p:ext uri="{BB962C8B-B14F-4D97-AF65-F5344CB8AC3E}">
        <p14:creationId xmlns:p14="http://schemas.microsoft.com/office/powerpoint/2010/main" val="402250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hexagramme-couleur---copie.jpg"/>
          <p:cNvPicPr>
            <a:picLocks noGrp="1" noChangeAspect="1"/>
          </p:cNvPicPr>
          <p:nvPr>
            <p:ph idx="1"/>
          </p:nvPr>
        </p:nvPicPr>
        <p:blipFill>
          <a:blip r:embed="rId3"/>
          <a:srcRect t="18891"/>
          <a:stretch>
            <a:fillRect/>
          </a:stretch>
        </p:blipFill>
        <p:spPr>
          <a:xfrm>
            <a:off x="2267744" y="2071678"/>
            <a:ext cx="4571631" cy="4671525"/>
          </a:xfrm>
        </p:spPr>
      </p:pic>
      <p:pic>
        <p:nvPicPr>
          <p:cNvPr id="7" name="Espace réservé du contenu 5" descr="hexagramme-couleur---copie.jpg"/>
          <p:cNvPicPr>
            <a:picLocks noChangeAspect="1"/>
          </p:cNvPicPr>
          <p:nvPr/>
        </p:nvPicPr>
        <p:blipFill>
          <a:blip r:embed="rId3"/>
          <a:srcRect r="54501" b="87499"/>
          <a:stretch>
            <a:fillRect/>
          </a:stretch>
        </p:blipFill>
        <p:spPr>
          <a:xfrm>
            <a:off x="1285852" y="1428736"/>
            <a:ext cx="1857388" cy="64294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Sphère ontologique du Yi King homme axe vertical de la sphère</a:t>
            </a:r>
          </a:p>
        </p:txBody>
      </p:sp>
    </p:spTree>
    <p:extLst>
      <p:ext uri="{BB962C8B-B14F-4D97-AF65-F5344CB8AC3E}">
        <p14:creationId xmlns:p14="http://schemas.microsoft.com/office/powerpoint/2010/main" val="34599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fr-CA" sz="3000" b="1" dirty="0">
                <a:solidFill>
                  <a:srgbClr val="FF0000"/>
                </a:solidFill>
              </a:rPr>
              <a:t>Évolution	</a:t>
            </a: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local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système clos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stase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</a:t>
            </a:r>
            <a:r>
              <a:rPr lang="fr-CA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discontinu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</a:t>
            </a:r>
            <a:r>
              <a:rPr lang="fr-CA" sz="3000" dirty="0">
                <a:solidFill>
                  <a:srgbClr val="FF0000"/>
                </a:solidFill>
              </a:rPr>
              <a:t>émergence</a:t>
            </a:r>
          </a:p>
          <a:p>
            <a:r>
              <a:rPr lang="fr-CA" sz="3000" b="1" dirty="0">
                <a:solidFill>
                  <a:srgbClr val="FF0000"/>
                </a:solidFill>
              </a:rPr>
              <a:t>Involution</a:t>
            </a:r>
            <a:r>
              <a:rPr lang="fr-CA" sz="3000" b="1" dirty="0"/>
              <a:t> </a:t>
            </a: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non local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système ouvert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Ek-stase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</a:t>
            </a:r>
            <a:r>
              <a:rPr lang="fr-CA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</a:t>
            </a:r>
          </a:p>
          <a:p>
            <a:pPr marL="0" indent="0">
              <a:buNone/>
            </a:pPr>
            <a:r>
              <a:rPr lang="fr-CA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</a:t>
            </a:r>
            <a:r>
              <a:rPr lang="fr-CA" sz="3000" dirty="0"/>
              <a:t> </a:t>
            </a:r>
            <a:r>
              <a:rPr lang="fr-CA" sz="3000" dirty="0">
                <a:solidFill>
                  <a:srgbClr val="FF0000"/>
                </a:solidFill>
              </a:rPr>
              <a:t>immergence </a:t>
            </a:r>
          </a:p>
          <a:p>
            <a:r>
              <a:rPr lang="fr-CA" sz="3000" b="1" dirty="0">
                <a:solidFill>
                  <a:srgbClr val="FF0000"/>
                </a:solidFill>
              </a:rPr>
              <a:t>Évolution</a:t>
            </a:r>
            <a:r>
              <a:rPr lang="fr-CA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</a:t>
            </a:r>
            <a:r>
              <a:rPr lang="fr-CA" sz="3000" b="1" dirty="0">
                <a:solidFill>
                  <a:srgbClr val="FF0000"/>
                </a:solidFill>
              </a:rPr>
              <a:t>Involution</a:t>
            </a:r>
            <a:r>
              <a:rPr lang="fr-CA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≈ </a:t>
            </a:r>
            <a:r>
              <a:rPr lang="fr-CA" sz="3000" b="1" dirty="0">
                <a:solidFill>
                  <a:srgbClr val="FF0000"/>
                </a:solidFill>
              </a:rPr>
              <a:t>Révolution</a:t>
            </a:r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Pas d’Évolution sans Involution (Aurobindo)</a:t>
            </a:r>
          </a:p>
        </p:txBody>
      </p:sp>
    </p:spTree>
    <p:extLst>
      <p:ext uri="{BB962C8B-B14F-4D97-AF65-F5344CB8AC3E}">
        <p14:creationId xmlns:p14="http://schemas.microsoft.com/office/powerpoint/2010/main" val="332750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865" y="2193304"/>
            <a:ext cx="8229600" cy="440404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Phénomène linéaire ou non linéaire?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Phénomène quantique ou subquantique?</a:t>
            </a:r>
          </a:p>
          <a:p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CA" b="1" dirty="0">
                <a:solidFill>
                  <a:srgbClr val="FF0000"/>
                </a:solidFill>
              </a:rPr>
              <a:t>S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tructure </a:t>
            </a:r>
            <a:r>
              <a:rPr lang="fr-CA" b="1" dirty="0">
                <a:solidFill>
                  <a:srgbClr val="FF0000"/>
                </a:solidFill>
              </a:rPr>
              <a:t>A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bsolue </a:t>
            </a:r>
            <a:r>
              <a:rPr lang="fr-CA" b="1" dirty="0">
                <a:solidFill>
                  <a:srgbClr val="FF0000"/>
                </a:solidFill>
              </a:rPr>
              <a:t>S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phérique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Plan équatorial quantique </a:t>
            </a:r>
            <a:r>
              <a:rPr lang="fr-CA" sz="2400" b="1" dirty="0">
                <a:solidFill>
                  <a:srgbClr val="FF0000"/>
                </a:solidFill>
              </a:rPr>
              <a:t>sémiotique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Axe vertical subquantique </a:t>
            </a:r>
            <a:r>
              <a:rPr lang="fr-CA" sz="2400" b="1" dirty="0">
                <a:solidFill>
                  <a:srgbClr val="FF0000"/>
                </a:solidFill>
              </a:rPr>
              <a:t>sémantique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Centre métaquantique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Émergence et </a:t>
            </a:r>
            <a:r>
              <a:rPr lang="fr-CA" b="1" dirty="0">
                <a:solidFill>
                  <a:srgbClr val="FF0000"/>
                </a:solidFill>
              </a:rPr>
              <a:t>SAS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0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Dialectique Explicatio / Complicatio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Dialectique de la partie et du tout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Dialectique du local et du non local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Modulation / démodulation ≈ Modem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Pas d'émergence sans immergence préalable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Dialectique sphérique de l’interdépendance        	universelle. 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Passage de hologramme à holon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Dialectique émergence / immergence</a:t>
            </a:r>
            <a:endParaRPr lang="fr-CA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54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888" y="214339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Émergence  ≈ Explicatio</a:t>
            </a:r>
          </a:p>
          <a:p>
            <a:pPr marL="0" indent="0">
              <a:buNone/>
            </a:pPr>
            <a:r>
              <a:rPr lang="fr-CA" dirty="0"/>
              <a:t>      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Rétroversion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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     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Transformée de Fourier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dirty="0">
                <a:solidFill>
                  <a:srgbClr val="FF0000"/>
                </a:solidFill>
              </a:rPr>
              <a:t>Stase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 </a:t>
            </a:r>
            <a:r>
              <a:rPr lang="fr-CA" sz="3100" dirty="0">
                <a:solidFill>
                  <a:srgbClr val="FF0000"/>
                </a:solidFill>
              </a:rPr>
              <a:t>Réduction</a:t>
            </a: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r>
              <a:rPr lang="fr-CA" dirty="0"/>
              <a:t> </a:t>
            </a:r>
            <a:r>
              <a:rPr lang="fr-CA" dirty="0">
                <a:solidFill>
                  <a:srgbClr val="FF0000"/>
                </a:solidFill>
              </a:rPr>
              <a:t>Immergence ≈ Complicatio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≈ Inversion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</a:t>
            </a:r>
            <a:r>
              <a:rPr lang="fr-CA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       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Transformée de Fourier Inverse             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≈ </a:t>
            </a:r>
            <a:r>
              <a:rPr lang="fr-CA" dirty="0">
                <a:solidFill>
                  <a:srgbClr val="FF0000"/>
                </a:solidFill>
              </a:rPr>
              <a:t>Ek-stase</a:t>
            </a: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       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≈ </a:t>
            </a:r>
            <a:r>
              <a:rPr lang="fr-CA" dirty="0">
                <a:solidFill>
                  <a:srgbClr val="FF0000"/>
                </a:solidFill>
              </a:rPr>
              <a:t>Intégration</a:t>
            </a:r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Équivalence vibratoires</a:t>
            </a:r>
            <a:endParaRPr lang="fr-CA" sz="4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28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Émergence</a:t>
            </a:r>
            <a:r>
              <a:rPr lang="fr-CA" dirty="0"/>
              <a:t>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4D+ 4K- </a:t>
            </a:r>
          </a:p>
          <a:p>
            <a:pPr marL="0" indent="0">
              <a:buNone/>
            </a:pPr>
            <a:r>
              <a:rPr lang="fr-CA" dirty="0"/>
              <a:t>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fr-CA" dirty="0">
                <a:solidFill>
                  <a:srgbClr val="FF0000"/>
                </a:solidFill>
              </a:rPr>
              <a:t>Ampleur séparatrice </a:t>
            </a:r>
          </a:p>
          <a:p>
            <a:pPr marL="0" indent="0">
              <a:buNone/>
            </a:pPr>
            <a:r>
              <a:rPr lang="fr-CA" dirty="0"/>
              <a:t>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Extraction</a:t>
            </a:r>
          </a:p>
          <a:p>
            <a:pPr marL="0" indent="0">
              <a:buNone/>
            </a:pPr>
            <a:r>
              <a:rPr lang="fr-CA" dirty="0"/>
              <a:t>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dirty="0"/>
              <a:t> </a:t>
            </a:r>
            <a:r>
              <a:rPr lang="fr-CA" dirty="0">
                <a:solidFill>
                  <a:srgbClr val="FF0000"/>
                </a:solidFill>
              </a:rPr>
              <a:t>Réduction</a:t>
            </a:r>
          </a:p>
          <a:p>
            <a:pPr marL="0" indent="0">
              <a:buNone/>
            </a:pPr>
            <a:r>
              <a:rPr lang="fr-CA" dirty="0"/>
              <a:t>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dirty="0"/>
              <a:t> </a:t>
            </a:r>
            <a:r>
              <a:rPr lang="fr-CA" dirty="0">
                <a:solidFill>
                  <a:srgbClr val="FF0000"/>
                </a:solidFill>
              </a:rPr>
              <a:t>Modulation</a:t>
            </a:r>
          </a:p>
          <a:p>
            <a:pPr marL="0" indent="0">
              <a:buNone/>
            </a:pPr>
            <a:r>
              <a:rPr lang="fr-CA" dirty="0"/>
              <a:t>  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Transformée de Fourier</a:t>
            </a:r>
          </a:p>
          <a:p>
            <a:pPr marL="0" indent="0">
              <a:buNone/>
            </a:pPr>
            <a:r>
              <a:rPr lang="fr-CA" dirty="0"/>
              <a:t>  </a:t>
            </a:r>
            <a:r>
              <a:rPr lang="fr-CA" b="1" dirty="0"/>
              <a:t>          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fr-CA" dirty="0">
                <a:solidFill>
                  <a:srgbClr val="FF0000"/>
                </a:solidFill>
              </a:rPr>
              <a:t>Explicatio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Équivalents vibratoires </a:t>
            </a:r>
          </a:p>
          <a:p>
            <a:r>
              <a:rPr lang="fr-CA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Émergence</a:t>
            </a:r>
            <a:endParaRPr lang="fr-CA" sz="4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96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Immergence</a:t>
            </a:r>
            <a:r>
              <a:rPr lang="fr-CA" dirty="0"/>
              <a:t>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Inversion 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intensificatrice  d’inversion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  </a:t>
            </a:r>
            <a:r>
              <a:rPr lang="fr-CA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Inversion </a:t>
            </a:r>
            <a:r>
              <a:rPr lang="fr-CA" sz="28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</a:t>
            </a:r>
            <a:r>
              <a:rPr lang="fr-CA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fr-CA" sz="2400" dirty="0">
                <a:sym typeface="Symbol"/>
              </a:rPr>
              <a:t>	       	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   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fr-CA" sz="2800" dirty="0">
                <a:solidFill>
                  <a:srgbClr val="FF0000"/>
                </a:solidFill>
              </a:rPr>
              <a:t>Intensification intégratrice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 </a:t>
            </a:r>
            <a:r>
              <a:rPr lang="fr-CA" sz="2800" dirty="0">
                <a:solidFill>
                  <a:srgbClr val="FF0000"/>
                </a:solidFill>
              </a:rPr>
              <a:t>Intégration 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 Local dans le Non Local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 </a:t>
            </a:r>
            <a:r>
              <a:rPr lang="fr-CA" sz="2800" dirty="0">
                <a:solidFill>
                  <a:srgbClr val="FF0000"/>
                </a:solidFill>
              </a:rPr>
              <a:t>Intégration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la partie dans le Tout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 conversion du numérique en analogique 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 Transformée de Fourier inverse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≈</a:t>
            </a:r>
            <a:r>
              <a:rPr lang="fr-CA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2800" b="1" dirty="0">
                <a:solidFill>
                  <a:srgbClr val="FF0000"/>
                </a:solidFill>
              </a:rPr>
              <a:t>Complicatio</a:t>
            </a:r>
            <a:endParaRPr lang="fr-CA" sz="2800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Équivalents vibratoires </a:t>
            </a:r>
          </a:p>
          <a:p>
            <a:r>
              <a:rPr lang="fr-CA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Immergence</a:t>
            </a:r>
            <a:endParaRPr lang="fr-CA" sz="4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9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Conversion du numérique en analogique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Transformée de Fourier inverse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Catalyse, synthèse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Insuline 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Transcommunication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03</a:t>
            </a:r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Démodulation </a:t>
            </a:r>
            <a:r>
              <a:rPr lang="fr-CA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≈</a:t>
            </a:r>
            <a:r>
              <a:rPr lang="fr-C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4000" b="1" dirty="0">
                <a:solidFill>
                  <a:srgbClr val="FF0000"/>
                </a:solidFill>
                <a:latin typeface="+mj-lt"/>
              </a:rPr>
              <a:t>Immergence</a:t>
            </a:r>
          </a:p>
        </p:txBody>
      </p:sp>
    </p:spTree>
    <p:extLst>
      <p:ext uri="{BB962C8B-B14F-4D97-AF65-F5344CB8AC3E}">
        <p14:creationId xmlns:p14="http://schemas.microsoft.com/office/powerpoint/2010/main" val="2463723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Modulatio ≈ mesure, variation, mélodie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Module ≈ entité régionale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Conversion de l’analogique en numérique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Transformée de Fourier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Scanner(scander) ≈ numériser, décomposer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Analyse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Hexagramme 48</a:t>
            </a:r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27584" y="332656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Modulation </a:t>
            </a:r>
            <a:r>
              <a:rPr lang="fr-CA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≈</a:t>
            </a:r>
            <a:r>
              <a:rPr lang="fr-CA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4000" b="1" dirty="0">
                <a:solidFill>
                  <a:srgbClr val="FF0000"/>
                </a:solidFill>
                <a:latin typeface="+mj-lt"/>
              </a:rPr>
              <a:t>Émergence</a:t>
            </a:r>
          </a:p>
        </p:txBody>
      </p:sp>
    </p:spTree>
    <p:extLst>
      <p:ext uri="{BB962C8B-B14F-4D97-AF65-F5344CB8AC3E}">
        <p14:creationId xmlns:p14="http://schemas.microsoft.com/office/powerpoint/2010/main" val="3859349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 p. 216 ; action universelle du couple réduction-intégration à tout moment et à tous les niveaux, y compris le niveau ultime de l’émergence du Je transcendental.</a:t>
            </a:r>
            <a:endParaRPr lang="fr-CA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rgbClr val="FF0000"/>
                </a:solidFill>
              </a:rPr>
              <a:t>Réduction ≈ Émergence</a:t>
            </a:r>
            <a:br>
              <a:rPr lang="fr-CA" sz="4000" b="1" dirty="0">
                <a:solidFill>
                  <a:srgbClr val="FF0000"/>
                </a:solidFill>
              </a:rPr>
            </a:br>
            <a:r>
              <a:rPr lang="fr-CA" sz="4000" b="1" dirty="0">
                <a:solidFill>
                  <a:srgbClr val="FF0000"/>
                </a:solidFill>
              </a:rPr>
              <a:t> Intégration ≈ Immergence</a:t>
            </a:r>
            <a:endParaRPr lang="fr-CA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06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 p. 234-235</a:t>
            </a:r>
          </a:p>
          <a:p>
            <a:endParaRPr lang="fr-CA" sz="4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décomposition des harmoniques met de son côté du </a:t>
            </a:r>
            <a:r>
              <a:rPr lang="fr-CA" sz="4500" dirty="0">
                <a:solidFill>
                  <a:srgbClr val="FF0000"/>
                </a:solidFill>
              </a:rPr>
              <a:t>discontinu </a:t>
            </a:r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sous ce même </a:t>
            </a:r>
            <a:r>
              <a:rPr lang="fr-CA" sz="4500" dirty="0">
                <a:solidFill>
                  <a:srgbClr val="FF0000"/>
                </a:solidFill>
              </a:rPr>
              <a:t>continu</a:t>
            </a:r>
            <a:r>
              <a:rPr lang="fr-CA" sz="4500" dirty="0"/>
              <a:t>.</a:t>
            </a:r>
          </a:p>
          <a:p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Il existe donc dans le corps une </a:t>
            </a:r>
            <a:r>
              <a:rPr lang="fr-CA" sz="4500" dirty="0">
                <a:solidFill>
                  <a:srgbClr val="FF0000"/>
                </a:solidFill>
              </a:rPr>
              <a:t>dialectique sénaire du continu et du discontinu.</a:t>
            </a:r>
          </a:p>
          <a:p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corps considéré comme une onde résultante intégrant une infinité d’ondes</a:t>
            </a:r>
          </a:p>
          <a:p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Tout corps est non seulement un monde mais le monde</a:t>
            </a:r>
          </a:p>
          <a:p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L’oscillation de relaxation transforme donc  un mouvement </a:t>
            </a:r>
            <a:r>
              <a:rPr lang="fr-CA" sz="4500" dirty="0">
                <a:solidFill>
                  <a:srgbClr val="FF0000"/>
                </a:solidFill>
              </a:rPr>
              <a:t>continu</a:t>
            </a:r>
            <a:r>
              <a:rPr lang="fr-CA" sz="4500" dirty="0"/>
              <a:t> </a:t>
            </a:r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un mouvement </a:t>
            </a:r>
            <a:r>
              <a:rPr lang="fr-CA" sz="4500" dirty="0">
                <a:solidFill>
                  <a:srgbClr val="FF0000"/>
                </a:solidFill>
              </a:rPr>
              <a:t>discontinu</a:t>
            </a:r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une potentialité en actualité, une ampleur en intensité.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Continu - Discontinu</a:t>
            </a:r>
          </a:p>
        </p:txBody>
      </p:sp>
    </p:spTree>
    <p:extLst>
      <p:ext uri="{BB962C8B-B14F-4D97-AF65-F5344CB8AC3E}">
        <p14:creationId xmlns:p14="http://schemas.microsoft.com/office/powerpoint/2010/main" val="368509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5246043"/>
          </a:xfrm>
        </p:spPr>
        <p:txBody>
          <a:bodyPr>
            <a:noAutofit/>
          </a:bodyPr>
          <a:lstStyle/>
          <a:p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Émergence    ≈ ondes divergentes (Discontinu)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≈ causales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≈ locales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   ≈ retardées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   ≈ lumineuses</a:t>
            </a:r>
          </a:p>
          <a:p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Immergence ≈ ondes convergentes (Continu)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≈ rétrocausales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≈ non locales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  ≈ avancées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  ≈ supralumineuses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Aspects physiques ondulatoires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4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Stase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≈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Émergence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Une stase est une localisation à partir du Non 	local, 	une partie à partir du Tout, l’apparition 	d’une structure : Un système clos (pas isolé)</a:t>
            </a:r>
          </a:p>
          <a:p>
            <a:pPr marL="0" indent="0">
              <a:buNone/>
            </a:pPr>
            <a:endParaRPr lang="fr-CA" sz="1500" dirty="0"/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Ek-stase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≈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Immergence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Fin de la partie qui s’intègre dans le tout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Système clos devient système ouvert</a:t>
            </a:r>
          </a:p>
          <a:p>
            <a:pPr marL="0" indent="0">
              <a:buNone/>
            </a:pPr>
            <a:r>
              <a:rPr lang="fr-CA" dirty="0"/>
              <a:t>    	</a:t>
            </a:r>
            <a:r>
              <a:rPr lang="fr-CA" dirty="0">
                <a:solidFill>
                  <a:srgbClr val="FF0000"/>
                </a:solidFill>
              </a:rPr>
              <a:t>Le tout intensifie la partie ;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Abellio</a:t>
            </a: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     	Une partie de l’infini est infinie ;</a:t>
            </a:r>
            <a:r>
              <a:rPr lang="fr-CA" dirty="0"/>
              <a:t>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N. de Cues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Stase et Ek-stase</a:t>
            </a:r>
            <a:endParaRPr lang="fr-CA" sz="4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8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Dualité quantique ≈ </a:t>
            </a:r>
            <a:r>
              <a:rPr lang="fr-CA" b="1" dirty="0">
                <a:solidFill>
                  <a:srgbClr val="FF0000"/>
                </a:solidFill>
              </a:rPr>
              <a:t>sémiotique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≈ ondulatoire / corpusculaire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≈ soi / moi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≈ égo / alter égo</a:t>
            </a: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Dualité subquantique ≈ </a:t>
            </a:r>
            <a:r>
              <a:rPr lang="fr-CA" b="1" dirty="0">
                <a:solidFill>
                  <a:srgbClr val="FF0000"/>
                </a:solidFill>
              </a:rPr>
              <a:t>sémantique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≈ analogique / numérique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≈ non séparabilité / séparabilité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≈ catalyse / analyse</a:t>
            </a:r>
          </a:p>
          <a:p>
            <a:endParaRPr lang="fr-CA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la dualité quantique </a:t>
            </a:r>
          </a:p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à la dualité subquantique</a:t>
            </a:r>
          </a:p>
        </p:txBody>
      </p:sp>
    </p:spTree>
    <p:extLst>
      <p:ext uri="{BB962C8B-B14F-4D97-AF65-F5344CB8AC3E}">
        <p14:creationId xmlns:p14="http://schemas.microsoft.com/office/powerpoint/2010/main" val="2502788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Extase </a:t>
            </a:r>
            <a:r>
              <a:rPr lang="fr-CA" dirty="0"/>
              <a:t>  	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interobjectivité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	≈ hétéronomie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	≈ fascination ≈ idéal ≈ surmoi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	≈ boson de Higg (stabilité de la matière) </a:t>
            </a:r>
          </a:p>
          <a:p>
            <a:r>
              <a:rPr lang="fr-CA" dirty="0">
                <a:solidFill>
                  <a:srgbClr val="FF0000"/>
                </a:solidFill>
              </a:rPr>
              <a:t>Enstase</a:t>
            </a:r>
            <a:r>
              <a:rPr lang="fr-CA" dirty="0"/>
              <a:t> 	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intersubjectivité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	≈ autonomie locale et cohésion globale        	        	≈ communion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bande de Moebius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	≈ quasi particule de Majorana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Stase et Ek-stase ≠ Extase et Enstase</a:t>
            </a:r>
          </a:p>
        </p:txBody>
      </p:sp>
    </p:spTree>
    <p:extLst>
      <p:ext uri="{BB962C8B-B14F-4D97-AF65-F5344CB8AC3E}">
        <p14:creationId xmlns:p14="http://schemas.microsoft.com/office/powerpoint/2010/main" val="3356613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Émergence</a:t>
            </a:r>
            <a:r>
              <a:rPr lang="fr-CA" dirty="0"/>
              <a:t> 	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≠ transcommunication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	≠ explosion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	≠ cathode  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	≠ émetteur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	≠ genèse (assomption)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	≠ trou blanc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	≠ extase</a:t>
            </a:r>
          </a:p>
          <a:p>
            <a:pPr marL="457200" lvl="1" indent="0">
              <a:buNone/>
            </a:pPr>
            <a:r>
              <a:rPr lang="fr-CA" dirty="0"/>
              <a:t>                      </a:t>
            </a:r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Diagnostic différentiel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76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Immergence</a:t>
            </a:r>
            <a:r>
              <a:rPr lang="fr-CA" dirty="0"/>
              <a:t> 	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≠ anode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	≠ lâcher prise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	≠ implosion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	≠ récepteur                      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	≠ incarnation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	≠  trou noir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Diagnostic différentiel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939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fr-CA" dirty="0"/>
              <a:t>Yang y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52013"/>
              </p:ext>
            </p:extLst>
          </p:nvPr>
        </p:nvGraphicFramePr>
        <p:xfrm>
          <a:off x="1835696" y="548680"/>
          <a:ext cx="5600133" cy="669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Acrobat Document" r:id="rId4" imgW="7767000" imgH="10074240" progId="AcroExch.Document.DC">
                  <p:embed/>
                </p:oleObj>
              </mc:Choice>
              <mc:Fallback>
                <p:oleObj name="Acrobat Document" r:id="rId4" imgW="7767000" imgH="1007424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8680"/>
                        <a:ext cx="5600133" cy="6696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Les 64 hexagrammes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7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512667"/>
              </p:ext>
            </p:extLst>
          </p:nvPr>
        </p:nvGraphicFramePr>
        <p:xfrm>
          <a:off x="1475656" y="1772816"/>
          <a:ext cx="6520763" cy="503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Acrobat Document" r:id="rId3" imgW="5029096" imgH="3886200" progId="AcroExch.Document.DC">
                  <p:embed/>
                </p:oleObj>
              </mc:Choice>
              <mc:Fallback>
                <p:oleObj name="Acrobat Document" r:id="rId3" imgW="5029096" imgH="3886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772816"/>
                        <a:ext cx="6520763" cy="5038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Hexagrammes et Hébragrammes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753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18221"/>
              </p:ext>
            </p:extLst>
          </p:nvPr>
        </p:nvGraphicFramePr>
        <p:xfrm>
          <a:off x="432048" y="432048"/>
          <a:ext cx="8172400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Acrobat Document" r:id="rId3" imgW="10051560" imgH="7784640" progId="AcroExch.Document.DC">
                  <p:embed/>
                </p:oleObj>
              </mc:Choice>
              <mc:Fallback>
                <p:oleObj name="Acrobat Document" r:id="rId3" imgW="10051560" imgH="7784640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48" y="432048"/>
                        <a:ext cx="8172400" cy="6309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22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1" y="2072930"/>
            <a:ext cx="4555325" cy="46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accent1"/>
                </a:solidFill>
                <a:latin typeface="+mj-lt"/>
              </a:rPr>
              <a:t>Émergence Yin </a:t>
            </a:r>
            <a:r>
              <a:rPr lang="fr-CA" sz="4000" b="1" dirty="0">
                <a:solidFill>
                  <a:srgbClr val="FF0000"/>
                </a:solidFill>
                <a:latin typeface="+mj-lt"/>
              </a:rPr>
              <a:t>Immergence Yang</a:t>
            </a:r>
          </a:p>
        </p:txBody>
      </p:sp>
    </p:spTree>
    <p:extLst>
      <p:ext uri="{BB962C8B-B14F-4D97-AF65-F5344CB8AC3E}">
        <p14:creationId xmlns:p14="http://schemas.microsoft.com/office/powerpoint/2010/main" val="319495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31 ≈ fission ≈ ocytocine </a:t>
            </a:r>
          </a:p>
          <a:p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62 ≈ fusion ≈ vasopressine</a:t>
            </a:r>
          </a:p>
          <a:p>
            <a:pPr marL="0" indent="0">
              <a:buNone/>
            </a:pPr>
            <a:r>
              <a:rPr lang="fr-CA" sz="2400" dirty="0">
                <a:solidFill>
                  <a:srgbClr val="FF0000"/>
                </a:solidFill>
              </a:rPr>
              <a:t>     Entourent hexa 63 ≈ genèse ≈ assomption ≈ illumination</a:t>
            </a:r>
          </a:p>
          <a:p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01 ≈ progestérone </a:t>
            </a:r>
          </a:p>
          <a:p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32 ≈ œstrogène(≈ testostérone aromatisée)</a:t>
            </a:r>
          </a:p>
          <a:p>
            <a:pPr marL="0" indent="0">
              <a:buNone/>
            </a:pPr>
            <a:r>
              <a:rPr lang="fr-CA" sz="2800" dirty="0"/>
              <a:t>     </a:t>
            </a:r>
            <a:r>
              <a:rPr lang="fr-CA" sz="2400" dirty="0">
                <a:solidFill>
                  <a:srgbClr val="FF0000"/>
                </a:solidFill>
              </a:rPr>
              <a:t>Entourent hexa 00 ≈ incarnation ≈ apoptose ≈ Éveil</a:t>
            </a:r>
          </a:p>
          <a:p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03 ≈ insuline ≈ </a:t>
            </a:r>
            <a:r>
              <a:rPr lang="fr-CA" sz="2400" dirty="0">
                <a:solidFill>
                  <a:srgbClr val="FF0000"/>
                </a:solidFill>
              </a:rPr>
              <a:t>Transformation de Fourier inverse</a:t>
            </a:r>
            <a:endParaRPr lang="fr-CA" sz="2400" dirty="0"/>
          </a:p>
          <a:p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Hexa 48 ≈ glucagon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fr-CA" sz="2400" dirty="0">
                <a:solidFill>
                  <a:srgbClr val="FF0000"/>
                </a:solidFill>
              </a:rPr>
              <a:t>Transformation de Fourier</a:t>
            </a:r>
            <a:endParaRPr lang="fr-CA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Biochimie hexagrammes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652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Ontologie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sz="3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3800" b="1" dirty="0">
                <a:solidFill>
                  <a:srgbClr val="FF0000"/>
                </a:solidFill>
              </a:rPr>
              <a:t>Être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dirty="0"/>
              <a:t> </a:t>
            </a:r>
            <a:r>
              <a:rPr lang="fr-CA" dirty="0">
                <a:solidFill>
                  <a:srgbClr val="FF0000"/>
                </a:solidFill>
              </a:rPr>
              <a:t>Immergence + émergence</a:t>
            </a: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	</a:t>
            </a:r>
            <a:r>
              <a:rPr lang="fr-CA" sz="2800" dirty="0">
                <a:solidFill>
                  <a:srgbClr val="FF0000"/>
                </a:solidFill>
              </a:rPr>
              <a:t>(subquantique</a:t>
            </a:r>
            <a:r>
              <a:rPr lang="fr-CA" dirty="0">
                <a:solidFill>
                  <a:srgbClr val="FF0000"/>
                </a:solidFill>
              </a:rPr>
              <a:t>)        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≈ Complicatio + Explicatio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( ≠ Agapè + Hubris )</a:t>
            </a: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                                    </a:t>
            </a:r>
            <a:r>
              <a:rPr lang="fr-CA" sz="3200" dirty="0">
                <a:solidFill>
                  <a:srgbClr val="FF0000"/>
                </a:solidFill>
              </a:rPr>
              <a:t>Non Être </a:t>
            </a:r>
            <a:r>
              <a:rPr lang="fr-CA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sz="3200" dirty="0"/>
              <a:t> </a:t>
            </a:r>
            <a:r>
              <a:rPr lang="fr-CA" sz="3200" dirty="0">
                <a:solidFill>
                  <a:srgbClr val="FF0000"/>
                </a:solidFill>
              </a:rPr>
              <a:t>Immergence </a:t>
            </a:r>
            <a:r>
              <a:rPr lang="fr-CA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fr-CA" sz="3200" dirty="0"/>
              <a:t> </a:t>
            </a:r>
            <a:r>
              <a:rPr lang="fr-CA" sz="3200" dirty="0">
                <a:solidFill>
                  <a:srgbClr val="FF0000"/>
                </a:solidFill>
              </a:rPr>
              <a:t>Émergence</a:t>
            </a:r>
            <a:r>
              <a:rPr lang="fr-CA" sz="3200" dirty="0"/>
              <a:t>  </a:t>
            </a:r>
          </a:p>
          <a:p>
            <a:pPr marL="457200" lvl="1" indent="0">
              <a:buNone/>
            </a:pPr>
            <a:r>
              <a:rPr lang="fr-CA" sz="4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Hénologie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sz="3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3800" b="1" dirty="0">
                <a:solidFill>
                  <a:srgbClr val="FF0000"/>
                </a:solidFill>
              </a:rPr>
              <a:t>Un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</a:t>
            </a:r>
            <a:r>
              <a:rPr lang="fr-CA" dirty="0"/>
              <a:t> </a:t>
            </a:r>
            <a:r>
              <a:rPr lang="fr-CA" sz="3800" b="1" dirty="0">
                <a:solidFill>
                  <a:srgbClr val="FF0000"/>
                </a:solidFill>
              </a:rPr>
              <a:t>Être </a:t>
            </a:r>
            <a:r>
              <a:rPr lang="fr-CA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fr-CA" sz="3800" b="1" dirty="0"/>
              <a:t> </a:t>
            </a:r>
            <a:r>
              <a:rPr lang="fr-CA" sz="3800" b="1" dirty="0">
                <a:solidFill>
                  <a:srgbClr val="FF0000"/>
                </a:solidFill>
              </a:rPr>
              <a:t>Non Être</a:t>
            </a:r>
          </a:p>
          <a:p>
            <a:pPr marL="0" indent="0">
              <a:buNone/>
            </a:pPr>
            <a:r>
              <a:rPr lang="fr-CA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fr-CA" sz="4200" dirty="0">
                <a:solidFill>
                  <a:srgbClr val="FF0000"/>
                </a:solidFill>
              </a:rPr>
              <a:t> </a:t>
            </a:r>
            <a:r>
              <a:rPr lang="fr-CA" sz="2800" dirty="0">
                <a:solidFill>
                  <a:srgbClr val="FF0000"/>
                </a:solidFill>
              </a:rPr>
              <a:t>(métaquantique</a:t>
            </a:r>
            <a:r>
              <a:rPr lang="fr-CA" sz="3600" dirty="0">
                <a:solidFill>
                  <a:srgbClr val="FF0000"/>
                </a:solidFill>
              </a:rPr>
              <a:t>)       </a:t>
            </a:r>
            <a:r>
              <a:rPr lang="fr-CA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Harmonie préétablie Leibniz</a:t>
            </a:r>
          </a:p>
          <a:p>
            <a:pPr marL="0" indent="0">
              <a:buNone/>
            </a:pPr>
            <a:r>
              <a:rPr lang="fr-CA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≈ Hasard</a:t>
            </a:r>
          </a:p>
          <a:p>
            <a:pPr marL="0" indent="0">
              <a:buNone/>
            </a:pPr>
            <a:r>
              <a:rPr lang="fr-CA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≈ Principe de complexité</a:t>
            </a:r>
          </a:p>
          <a:p>
            <a:pPr marL="0" indent="0">
              <a:buNone/>
            </a:pPr>
            <a:r>
              <a:rPr lang="fr-CA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≈ Intellectus de Maître Eckart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Ontologie et Hénologie</a:t>
            </a:r>
            <a:endParaRPr lang="fr-CA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508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71600" y="2276871"/>
            <a:ext cx="7715200" cy="4392489"/>
          </a:xfrm>
        </p:spPr>
        <p:txBody>
          <a:bodyPr>
            <a:normAutofit fontScale="47500" lnSpcReduction="20000"/>
          </a:bodyPr>
          <a:lstStyle/>
          <a:p>
            <a:r>
              <a:rPr lang="fr-CA" dirty="0"/>
              <a:t>Analogique + numérique ≈ </a:t>
            </a:r>
            <a:r>
              <a:rPr lang="fr-CA" b="1" dirty="0">
                <a:solidFill>
                  <a:schemeClr val="tx2"/>
                </a:solidFill>
              </a:rPr>
              <a:t>Noos</a:t>
            </a:r>
          </a:p>
          <a:p>
            <a:pPr marL="0" indent="0">
              <a:buNone/>
            </a:pPr>
            <a:r>
              <a:rPr lang="fr-CA" dirty="0"/>
              <a:t>	Analogique – numérique ≈ </a:t>
            </a:r>
            <a:r>
              <a:rPr lang="fr-CA" dirty="0">
                <a:solidFill>
                  <a:srgbClr val="FF0000"/>
                </a:solidFill>
              </a:rPr>
              <a:t>Pneuma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Noos + Pneuma ≈ </a:t>
            </a:r>
            <a:r>
              <a:rPr lang="fr-CA" b="1" dirty="0">
                <a:solidFill>
                  <a:schemeClr val="tx2"/>
                </a:solidFill>
              </a:rPr>
              <a:t>Agapè</a:t>
            </a:r>
          </a:p>
          <a:p>
            <a:pPr marL="0" indent="0">
              <a:buNone/>
            </a:pPr>
            <a:r>
              <a:rPr lang="fr-CA" dirty="0"/>
              <a:t>	Noos - Pneuma ≈ </a:t>
            </a:r>
            <a:r>
              <a:rPr lang="fr-CA" dirty="0">
                <a:solidFill>
                  <a:srgbClr val="FF0000"/>
                </a:solidFill>
              </a:rPr>
              <a:t>Hubris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Agapè + Hubris  ≈ </a:t>
            </a:r>
            <a:r>
              <a:rPr lang="fr-CA" b="1" dirty="0">
                <a:solidFill>
                  <a:schemeClr val="tx2"/>
                </a:solidFill>
              </a:rPr>
              <a:t>Sens</a:t>
            </a: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fr-CA" dirty="0"/>
              <a:t>	Agapè –  Hubris ≈ </a:t>
            </a:r>
            <a:r>
              <a:rPr lang="fr-CA" dirty="0">
                <a:solidFill>
                  <a:srgbClr val="FF0000"/>
                </a:solidFill>
              </a:rPr>
              <a:t>Non Sens</a:t>
            </a:r>
          </a:p>
          <a:p>
            <a:pPr marL="0" indent="0">
              <a:buNone/>
            </a:pPr>
            <a:endParaRPr lang="fr-CA" dirty="0">
              <a:solidFill>
                <a:srgbClr val="FF0000"/>
              </a:solidFill>
            </a:endParaRPr>
          </a:p>
          <a:p>
            <a:r>
              <a:rPr lang="fr-CA" dirty="0"/>
              <a:t>Sens + Non sens ≈ </a:t>
            </a:r>
            <a:r>
              <a:rPr lang="fr-CA" b="1" dirty="0">
                <a:solidFill>
                  <a:schemeClr val="tx2"/>
                </a:solidFill>
              </a:rPr>
              <a:t>Être</a:t>
            </a:r>
            <a:r>
              <a:rPr lang="fr-CA" dirty="0"/>
              <a:t> </a:t>
            </a:r>
          </a:p>
          <a:p>
            <a:pPr marL="0" indent="0">
              <a:buNone/>
            </a:pPr>
            <a:r>
              <a:rPr lang="fr-CA" dirty="0"/>
              <a:t>                  Sens – Non Sens ≈ </a:t>
            </a:r>
            <a:r>
              <a:rPr lang="fr-CA" dirty="0">
                <a:solidFill>
                  <a:srgbClr val="FF0000"/>
                </a:solidFill>
              </a:rPr>
              <a:t>Non Être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Être  + Non Être  ≈ </a:t>
            </a:r>
            <a:r>
              <a:rPr lang="fr-CA" b="1" dirty="0">
                <a:solidFill>
                  <a:schemeClr val="tx2"/>
                </a:solidFill>
              </a:rPr>
              <a:t>Un</a:t>
            </a:r>
          </a:p>
          <a:p>
            <a:pPr marL="0" indent="0">
              <a:buNone/>
            </a:pPr>
            <a:r>
              <a:rPr lang="fr-CA" dirty="0"/>
              <a:t>	Être – Non Être ≈ </a:t>
            </a:r>
            <a:r>
              <a:rPr lang="fr-CA" dirty="0">
                <a:solidFill>
                  <a:srgbClr val="FF0000"/>
                </a:solidFill>
              </a:rPr>
              <a:t>Non Un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Un + Non Un ≈ </a:t>
            </a:r>
            <a:r>
              <a:rPr lang="fr-CA" b="1" dirty="0">
                <a:solidFill>
                  <a:schemeClr val="tx2"/>
                </a:solidFill>
              </a:rPr>
              <a:t>Transsomption</a:t>
            </a:r>
          </a:p>
          <a:p>
            <a:pPr marL="0" indent="0">
              <a:buNone/>
            </a:pPr>
            <a:r>
              <a:rPr lang="fr-CA" dirty="0"/>
              <a:t>	Un – Non Un ≈ </a:t>
            </a:r>
            <a:r>
              <a:rPr lang="fr-CA" dirty="0">
                <a:solidFill>
                  <a:srgbClr val="FF0000"/>
                </a:solidFill>
              </a:rPr>
              <a:t>Transsomption inverse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Transsomption + transsomption inverse ≈ </a:t>
            </a:r>
            <a:r>
              <a:rPr lang="fr-CA" b="1" dirty="0">
                <a:solidFill>
                  <a:schemeClr val="tx2"/>
                </a:solidFill>
              </a:rPr>
              <a:t>Non Aliud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Structuration de l’axe vertical</a:t>
            </a:r>
          </a:p>
          <a:p>
            <a:r>
              <a:rPr lang="fr-CA" sz="3300" b="1" dirty="0">
                <a:solidFill>
                  <a:srgbClr val="FF0000"/>
                </a:solidFill>
                <a:latin typeface="+mj-lt"/>
              </a:rPr>
              <a:t>Antagonisme / complémentarité</a:t>
            </a:r>
          </a:p>
        </p:txBody>
      </p:sp>
    </p:spTree>
    <p:extLst>
      <p:ext uri="{BB962C8B-B14F-4D97-AF65-F5344CB8AC3E}">
        <p14:creationId xmlns:p14="http://schemas.microsoft.com/office/powerpoint/2010/main" val="17547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ean\Pictures\dualite-de-perception-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6" y="1268760"/>
            <a:ext cx="7118706" cy="5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55763" y="773832"/>
            <a:ext cx="7766538" cy="1143000"/>
            <a:chOff x="314577" y="0"/>
            <a:chExt cx="776653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14577" y="0"/>
              <a:ext cx="7766538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171" y="55797"/>
              <a:ext cx="7654944" cy="1031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200" dirty="0"/>
                <a:t>Dualité ondulatoire/corpusculaire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899592" y="202019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Dualité de perception</a:t>
            </a:r>
          </a:p>
        </p:txBody>
      </p:sp>
    </p:spTree>
    <p:extLst>
      <p:ext uri="{BB962C8B-B14F-4D97-AF65-F5344CB8AC3E}">
        <p14:creationId xmlns:p14="http://schemas.microsoft.com/office/powerpoint/2010/main" val="121726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Agapè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≈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Omniscience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≈ Sensibilité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	≈ Miracle</a:t>
            </a:r>
          </a:p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Hubris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≈ Omnipotence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		≈ Sensualité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	≈ Magie</a:t>
            </a:r>
          </a:p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Omniscience + omnipotence ≈ Sens (≠ Être)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Sensibilité + sensualité = Sens</a:t>
            </a:r>
            <a:endParaRPr lang="fr-CA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Agapè et Hubris</a:t>
            </a:r>
            <a:endParaRPr lang="fr-CA" sz="3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9881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184" y="2388021"/>
            <a:ext cx="9227368" cy="3921299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Santé</a:t>
            </a:r>
          </a:p>
          <a:p>
            <a:pPr marL="0" indent="0">
              <a:buNone/>
            </a:pPr>
            <a:r>
              <a:rPr lang="fr-CA" sz="3600" dirty="0"/>
              <a:t>  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Un ≈ Je ≈ Trou Vers ≈ Miroir CP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≈ Transformée de Fourier + Transformée Inverse</a:t>
            </a:r>
          </a:p>
          <a:p>
            <a:pPr marL="0" indent="0">
              <a:buNone/>
            </a:pPr>
            <a:r>
              <a:rPr lang="fr-CA" sz="2800" dirty="0"/>
              <a:t>   </a:t>
            </a:r>
            <a:r>
              <a:rPr lang="fr-CA" sz="2800" dirty="0">
                <a:solidFill>
                  <a:srgbClr val="FF0000"/>
                </a:solidFill>
              </a:rPr>
              <a:t>≈ Modulation + démodulation ≈ Modem efficace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≈ Être + Non Être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≈ Intuition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≈ (Émergence + Immergence) + (Émergence-Immergence)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Biosémantique de Santé</a:t>
            </a:r>
            <a:endParaRPr lang="fr-CA" sz="3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5876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Maladie</a:t>
            </a:r>
          </a:p>
          <a:p>
            <a:pPr marL="0" indent="0">
              <a:buNone/>
            </a:pPr>
            <a:r>
              <a:rPr lang="fr-CA" sz="2800" dirty="0"/>
              <a:t>	</a:t>
            </a: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Non Un 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≈ Être - Non Être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≈ Impasse ( Trou Vers inverse)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≈ Transformée de Fourier - Transformée inverse</a:t>
            </a:r>
          </a:p>
          <a:p>
            <a:pPr marL="0" indent="0">
              <a:buNone/>
            </a:pPr>
            <a:r>
              <a:rPr lang="fr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≈ </a:t>
            </a:r>
            <a:r>
              <a:rPr lang="fr-CA" sz="2800" dirty="0">
                <a:solidFill>
                  <a:srgbClr val="FF0000"/>
                </a:solidFill>
              </a:rPr>
              <a:t>modulation – démodulation </a:t>
            </a: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(modem défectueux)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Biosémantique de Maladie</a:t>
            </a:r>
            <a:endParaRPr lang="fr-CA" sz="33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59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880" r="8067"/>
          <a:stretch>
            <a:fillRect/>
          </a:stretch>
        </p:blipFill>
        <p:spPr bwMode="auto">
          <a:xfrm>
            <a:off x="0" y="2091018"/>
            <a:ext cx="9144000" cy="47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82CD-D685-4254-9C51-A55E477098E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Sémiotique horizontale = connectivité</a:t>
            </a:r>
            <a:b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Sémantique verticale = complexité</a:t>
            </a:r>
          </a:p>
        </p:txBody>
      </p:sp>
    </p:spTree>
    <p:extLst>
      <p:ext uri="{BB962C8B-B14F-4D97-AF65-F5344CB8AC3E}">
        <p14:creationId xmlns:p14="http://schemas.microsoft.com/office/powerpoint/2010/main" val="87325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77283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Parler de l’</a:t>
            </a:r>
            <a:r>
              <a:rPr lang="fr-CA" b="1" dirty="0">
                <a:solidFill>
                  <a:srgbClr val="FF0000"/>
                </a:solidFill>
              </a:rPr>
              <a:t>émergence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la conscience transcendantale et de la transformation de la </a:t>
            </a:r>
            <a:r>
              <a:rPr lang="fr-CA" b="1" dirty="0">
                <a:solidFill>
                  <a:srgbClr val="FF0000"/>
                </a:solidFill>
              </a:rPr>
              <a:t>linéarité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fr-CA" b="1" dirty="0">
                <a:solidFill>
                  <a:srgbClr val="FF0000"/>
                </a:solidFill>
              </a:rPr>
              <a:t>sphéricité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est une seule et même chose. SA p. 92</a:t>
            </a:r>
          </a:p>
          <a:p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Émergence ≈ </a:t>
            </a:r>
          </a:p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linéaire ou non linéaire?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79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Parler de l’</a:t>
            </a:r>
            <a:r>
              <a:rPr lang="fr-CA" b="1" dirty="0">
                <a:solidFill>
                  <a:srgbClr val="FF0000"/>
                </a:solidFill>
              </a:rPr>
              <a:t>émergence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la conscience transcendantale et de la transformation de la </a:t>
            </a:r>
            <a:r>
              <a:rPr lang="fr-CA" b="1" dirty="0">
                <a:solidFill>
                  <a:srgbClr val="FF0000"/>
                </a:solidFill>
              </a:rPr>
              <a:t>linéarité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fr-CA" b="1" dirty="0">
                <a:solidFill>
                  <a:srgbClr val="FF0000"/>
                </a:solidFill>
              </a:rPr>
              <a:t>sphéricité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est une seule et même chose ; SA p. 92 </a:t>
            </a:r>
          </a:p>
          <a:p>
            <a:pPr marL="0" indent="0">
              <a:buNone/>
            </a:pPr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L’action transforme la </a:t>
            </a:r>
            <a:r>
              <a:rPr lang="fr-CA" b="1" dirty="0">
                <a:solidFill>
                  <a:srgbClr val="FF0000"/>
                </a:solidFill>
              </a:rPr>
              <a:t>sphéricité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la vision absolue en </a:t>
            </a:r>
            <a:r>
              <a:rPr lang="fr-CA" b="1" dirty="0">
                <a:solidFill>
                  <a:srgbClr val="FF0000"/>
                </a:solidFill>
              </a:rPr>
              <a:t>linéarité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connective utilitaire ;</a:t>
            </a:r>
          </a:p>
          <a:p>
            <a:pPr marL="0" indent="0">
              <a:buNone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SA p. 130</a:t>
            </a:r>
          </a:p>
          <a:p>
            <a:endParaRPr lang="fr-CA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Émergence ≈ </a:t>
            </a:r>
          </a:p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linéaire ou non linéaire?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898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Linéaire </a:t>
            </a: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≈ système clos 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	≈ émergence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	≈ quantique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	≈ causal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	             	≈ séparable </a:t>
            </a:r>
          </a:p>
          <a:p>
            <a:pPr marL="0" indent="0">
              <a:buNone/>
            </a:pPr>
            <a:r>
              <a:rPr lang="fr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Non linéaire </a:t>
            </a: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≈ système ouvert 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	≈ immergence 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	≈ subquantique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≈  </a:t>
            </a:r>
            <a:r>
              <a:rPr lang="fr-CA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rétrocausal</a:t>
            </a: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≈ non séparable </a:t>
            </a:r>
          </a:p>
          <a:p>
            <a:r>
              <a:rPr lang="fr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SAS n’est pas une structure, c’est un processus</a:t>
            </a:r>
          </a:p>
          <a:p>
            <a:r>
              <a:rPr lang="fr-CA" sz="2400" b="1" dirty="0">
                <a:solidFill>
                  <a:srgbClr val="FF0000"/>
                </a:solidFill>
              </a:rPr>
              <a:t>Pas un modèle anatomique mais physiologique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Concepts de base</a:t>
            </a:r>
          </a:p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Équivalents vibratoires</a:t>
            </a:r>
          </a:p>
        </p:txBody>
      </p:sp>
    </p:spTree>
    <p:extLst>
      <p:ext uri="{BB962C8B-B14F-4D97-AF65-F5344CB8AC3E}">
        <p14:creationId xmlns:p14="http://schemas.microsoft.com/office/powerpoint/2010/main" val="402302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Cette sphère à six pôles est un </a:t>
            </a:r>
            <a:r>
              <a:rPr lang="fr-CA" b="1" dirty="0">
                <a:solidFill>
                  <a:srgbClr val="FF0000"/>
                </a:solidFill>
              </a:rPr>
              <a:t>modèle universel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livrant la </a:t>
            </a:r>
            <a:r>
              <a:rPr lang="fr-CA" b="1" dirty="0">
                <a:solidFill>
                  <a:srgbClr val="FF0000"/>
                </a:solidFill>
              </a:rPr>
              <a:t>structure dynamique </a:t>
            </a: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toute situation humaine ou cosmique ; </a:t>
            </a:r>
          </a:p>
          <a:p>
            <a:pPr marL="0" indent="0">
              <a:buNone/>
            </a:pP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Fin Ésotérisme p 85</a:t>
            </a:r>
          </a:p>
          <a:p>
            <a:endParaRPr lang="fr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C’est aussi la structure de tout moment présent </a:t>
            </a:r>
            <a:r>
              <a:rPr lang="fr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Fin ésotérisme  p 86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5800" y="548680"/>
            <a:ext cx="7772400" cy="1370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rgbClr val="FF0000"/>
                </a:solidFill>
              </a:rPr>
              <a:t>SAS</a:t>
            </a:r>
            <a:endParaRPr lang="fr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80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1058</Words>
  <Application>Microsoft Office PowerPoint</Application>
  <PresentationFormat>Affichage à l'écran (4:3)</PresentationFormat>
  <Paragraphs>294</Paragraphs>
  <Slides>42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Thème Office</vt:lpstr>
      <vt:lpstr>Acrobat Document</vt:lpstr>
      <vt:lpstr>Résonance Biosémantique Mésodermique de Émergence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Yang 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Émergence 2016</dc:title>
  <dc:creator>Jean</dc:creator>
  <cp:lastModifiedBy>Asus</cp:lastModifiedBy>
  <cp:revision>206</cp:revision>
  <dcterms:created xsi:type="dcterms:W3CDTF">2016-01-19T17:12:17Z</dcterms:created>
  <dcterms:modified xsi:type="dcterms:W3CDTF">2016-09-26T14:23:57Z</dcterms:modified>
</cp:coreProperties>
</file>