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321" r:id="rId2"/>
    <p:sldId id="320" r:id="rId3"/>
    <p:sldId id="276" r:id="rId4"/>
    <p:sldId id="288" r:id="rId5"/>
    <p:sldId id="279" r:id="rId6"/>
    <p:sldId id="274" r:id="rId7"/>
    <p:sldId id="317" r:id="rId8"/>
    <p:sldId id="314" r:id="rId9"/>
    <p:sldId id="303" r:id="rId10"/>
    <p:sldId id="311" r:id="rId11"/>
    <p:sldId id="278" r:id="rId12"/>
    <p:sldId id="260" r:id="rId13"/>
    <p:sldId id="287" r:id="rId14"/>
    <p:sldId id="322" r:id="rId15"/>
    <p:sldId id="272" r:id="rId16"/>
    <p:sldId id="280" r:id="rId17"/>
    <p:sldId id="316" r:id="rId18"/>
    <p:sldId id="284" r:id="rId19"/>
    <p:sldId id="282" r:id="rId20"/>
    <p:sldId id="296" r:id="rId21"/>
    <p:sldId id="270" r:id="rId22"/>
    <p:sldId id="263" r:id="rId23"/>
    <p:sldId id="262" r:id="rId24"/>
    <p:sldId id="310" r:id="rId25"/>
    <p:sldId id="308" r:id="rId26"/>
    <p:sldId id="258" r:id="rId27"/>
    <p:sldId id="266" r:id="rId28"/>
    <p:sldId id="292" r:id="rId29"/>
    <p:sldId id="319" r:id="rId30"/>
    <p:sldId id="300" r:id="rId31"/>
    <p:sldId id="302" r:id="rId32"/>
    <p:sldId id="304" r:id="rId33"/>
    <p:sldId id="305" r:id="rId34"/>
    <p:sldId id="306" r:id="rId35"/>
    <p:sldId id="298" r:id="rId36"/>
    <p:sldId id="299" r:id="rId37"/>
    <p:sldId id="328" r:id="rId38"/>
    <p:sldId id="286" r:id="rId39"/>
    <p:sldId id="273" r:id="rId40"/>
    <p:sldId id="268" r:id="rId41"/>
    <p:sldId id="269" r:id="rId42"/>
    <p:sldId id="277" r:id="rId43"/>
    <p:sldId id="275" r:id="rId44"/>
    <p:sldId id="259" r:id="rId45"/>
    <p:sldId id="295" r:id="rId46"/>
    <p:sldId id="289" r:id="rId47"/>
    <p:sldId id="327" r:id="rId48"/>
    <p:sldId id="326" r:id="rId49"/>
    <p:sldId id="294" r:id="rId50"/>
    <p:sldId id="331" r:id="rId51"/>
    <p:sldId id="329" r:id="rId52"/>
    <p:sldId id="330" r:id="rId53"/>
    <p:sldId id="290" r:id="rId54"/>
    <p:sldId id="291" r:id="rId55"/>
    <p:sldId id="297" r:id="rId5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6DA7"/>
    <a:srgbClr val="927A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2" autoAdjust="0"/>
    <p:restoredTop sz="94621" autoAdjust="0"/>
  </p:normalViewPr>
  <p:slideViewPr>
    <p:cSldViewPr>
      <p:cViewPr varScale="1">
        <p:scale>
          <a:sx n="63" d="100"/>
          <a:sy n="63" d="100"/>
        </p:scale>
        <p:origin x="1376" y="60"/>
      </p:cViewPr>
      <p:guideLst>
        <p:guide orient="horz" pos="2160"/>
        <p:guide pos="2880"/>
      </p:guideLst>
    </p:cSldViewPr>
  </p:slideViewPr>
  <p:outlineViewPr>
    <p:cViewPr>
      <p:scale>
        <a:sx n="33" d="100"/>
        <a:sy n="33" d="100"/>
      </p:scale>
      <p:origin x="0" y="8046"/>
    </p:cViewPr>
  </p:outlineViewPr>
  <p:notesTextViewPr>
    <p:cViewPr>
      <p:scale>
        <a:sx n="1" d="1"/>
        <a:sy n="1" d="1"/>
      </p:scale>
      <p:origin x="0" y="0"/>
    </p:cViewPr>
  </p:notesTextViewPr>
  <p:sorterViewPr>
    <p:cViewPr varScale="1">
      <p:scale>
        <a:sx n="100" d="100"/>
        <a:sy n="100" d="100"/>
      </p:scale>
      <p:origin x="0" y="-68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CA"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0B6712-181F-4957-9A08-CE6F59CEBFCE}" type="datetimeFigureOut">
              <a:rPr lang="fr-CA" smtClean="0"/>
              <a:pPr/>
              <a:t>2016-10-30</a:t>
            </a:fld>
            <a:endParaRPr lang="fr-CA"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CA"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CA"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14499B-6534-4CED-B157-9C95DBB631DA}" type="slidenum">
              <a:rPr lang="fr-CA" smtClean="0"/>
              <a:pPr/>
              <a:t>‹N°›</a:t>
            </a:fld>
            <a:endParaRPr lang="fr-CA" dirty="0"/>
          </a:p>
        </p:txBody>
      </p:sp>
    </p:spTree>
    <p:extLst>
      <p:ext uri="{BB962C8B-B14F-4D97-AF65-F5344CB8AC3E}">
        <p14:creationId xmlns:p14="http://schemas.microsoft.com/office/powerpoint/2010/main" val="1949665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Différentiation biophysique de ontique et ontologique. Ontique  est quantique. Ontologique est subquantique.</a:t>
            </a:r>
          </a:p>
        </p:txBody>
      </p:sp>
      <p:sp>
        <p:nvSpPr>
          <p:cNvPr id="4" name="Espace réservé du numéro de diapositive 3"/>
          <p:cNvSpPr>
            <a:spLocks noGrp="1"/>
          </p:cNvSpPr>
          <p:nvPr>
            <p:ph type="sldNum" sz="quarter" idx="10"/>
          </p:nvPr>
        </p:nvSpPr>
        <p:spPr/>
        <p:txBody>
          <a:bodyPr/>
          <a:lstStyle/>
          <a:p>
            <a:fld id="{7514499B-6534-4CED-B157-9C95DBB631DA}" type="slidenum">
              <a:rPr lang="fr-CA" smtClean="0"/>
              <a:pPr/>
              <a:t>8</a:t>
            </a:fld>
            <a:endParaRPr lang="fr-CA" dirty="0"/>
          </a:p>
        </p:txBody>
      </p:sp>
    </p:spTree>
    <p:extLst>
      <p:ext uri="{BB962C8B-B14F-4D97-AF65-F5344CB8AC3E}">
        <p14:creationId xmlns:p14="http://schemas.microsoft.com/office/powerpoint/2010/main" val="4109433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Structuration en 4 secteurs , vieux Yang</a:t>
            </a:r>
            <a:r>
              <a:rPr lang="fr-CA" baseline="0" dirty="0"/>
              <a:t> et vieux Yin et jeunes Yang et jeunes Yin, qui sont équivalents vibratoires des 4 interactions fondamentales et des 4 zones de résonance pigmentaires péricorporelles. </a:t>
            </a:r>
            <a:endParaRPr lang="fr-CA" dirty="0"/>
          </a:p>
        </p:txBody>
      </p:sp>
      <p:sp>
        <p:nvSpPr>
          <p:cNvPr id="4" name="Espace réservé du numéro de diapositive 3"/>
          <p:cNvSpPr>
            <a:spLocks noGrp="1"/>
          </p:cNvSpPr>
          <p:nvPr>
            <p:ph type="sldNum" sz="quarter" idx="10"/>
          </p:nvPr>
        </p:nvSpPr>
        <p:spPr/>
        <p:txBody>
          <a:bodyPr/>
          <a:lstStyle/>
          <a:p>
            <a:fld id="{7514499B-6534-4CED-B157-9C95DBB631DA}" type="slidenum">
              <a:rPr lang="fr-CA" smtClean="0"/>
              <a:pPr/>
              <a:t>19</a:t>
            </a:fld>
            <a:endParaRPr lang="fr-CA" dirty="0"/>
          </a:p>
        </p:txBody>
      </p:sp>
    </p:spTree>
    <p:extLst>
      <p:ext uri="{BB962C8B-B14F-4D97-AF65-F5344CB8AC3E}">
        <p14:creationId xmlns:p14="http://schemas.microsoft.com/office/powerpoint/2010/main" val="945225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La gastrula est la cellule souche avec les 4 dynamismes élémentaires. Ce n'est pas la</a:t>
            </a:r>
            <a:r>
              <a:rPr lang="fr-CA" baseline="0" dirty="0"/>
              <a:t> morula qui correspond à l’anode ou hexagramme 00. La blastula correspond à la cathode ou hexagramme 63.</a:t>
            </a:r>
            <a:endParaRPr lang="fr-CA" dirty="0"/>
          </a:p>
        </p:txBody>
      </p:sp>
      <p:sp>
        <p:nvSpPr>
          <p:cNvPr id="4" name="Espace réservé du numéro de diapositive 3"/>
          <p:cNvSpPr>
            <a:spLocks noGrp="1"/>
          </p:cNvSpPr>
          <p:nvPr>
            <p:ph type="sldNum" sz="quarter" idx="10"/>
          </p:nvPr>
        </p:nvSpPr>
        <p:spPr/>
        <p:txBody>
          <a:bodyPr/>
          <a:lstStyle/>
          <a:p>
            <a:fld id="{7514499B-6534-4CED-B157-9C95DBB631DA}" type="slidenum">
              <a:rPr lang="fr-CA" smtClean="0"/>
              <a:pPr/>
              <a:t>20</a:t>
            </a:fld>
            <a:endParaRPr lang="fr-CA" dirty="0"/>
          </a:p>
        </p:txBody>
      </p:sp>
    </p:spTree>
    <p:extLst>
      <p:ext uri="{BB962C8B-B14F-4D97-AF65-F5344CB8AC3E}">
        <p14:creationId xmlns:p14="http://schemas.microsoft.com/office/powerpoint/2010/main" val="133163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Équivalence vibratoire entre les 4 secteurs du Yi King et les</a:t>
            </a:r>
            <a:r>
              <a:rPr lang="fr-CA" baseline="0" dirty="0"/>
              <a:t> 4 tissus embryonnaires.</a:t>
            </a:r>
            <a:endParaRPr lang="fr-CA" dirty="0"/>
          </a:p>
        </p:txBody>
      </p:sp>
      <p:sp>
        <p:nvSpPr>
          <p:cNvPr id="4" name="Espace réservé du numéro de diapositive 3"/>
          <p:cNvSpPr>
            <a:spLocks noGrp="1"/>
          </p:cNvSpPr>
          <p:nvPr>
            <p:ph type="sldNum" sz="quarter" idx="10"/>
          </p:nvPr>
        </p:nvSpPr>
        <p:spPr/>
        <p:txBody>
          <a:bodyPr/>
          <a:lstStyle/>
          <a:p>
            <a:fld id="{7514499B-6534-4CED-B157-9C95DBB631DA}" type="slidenum">
              <a:rPr lang="fr-CA" smtClean="0"/>
              <a:pPr/>
              <a:t>21</a:t>
            </a:fld>
            <a:endParaRPr lang="fr-CA" dirty="0"/>
          </a:p>
        </p:txBody>
      </p:sp>
    </p:spTree>
    <p:extLst>
      <p:ext uri="{BB962C8B-B14F-4D97-AF65-F5344CB8AC3E}">
        <p14:creationId xmlns:p14="http://schemas.microsoft.com/office/powerpoint/2010/main" val="1255452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Équivalence vibratoire entre les zones de résonance biochimique pigmentaire, les zones de résonance tissulaire,</a:t>
            </a:r>
            <a:r>
              <a:rPr lang="fr-CA" baseline="0" dirty="0"/>
              <a:t> les zones de résonance des interactions fondamentales et les 4 secteurs des hexagrammes du Yi King.</a:t>
            </a:r>
            <a:endParaRPr lang="fr-CA" dirty="0"/>
          </a:p>
        </p:txBody>
      </p:sp>
      <p:sp>
        <p:nvSpPr>
          <p:cNvPr id="4" name="Espace réservé du numéro de diapositive 3"/>
          <p:cNvSpPr>
            <a:spLocks noGrp="1"/>
          </p:cNvSpPr>
          <p:nvPr>
            <p:ph type="sldNum" sz="quarter" idx="10"/>
          </p:nvPr>
        </p:nvSpPr>
        <p:spPr/>
        <p:txBody>
          <a:bodyPr/>
          <a:lstStyle/>
          <a:p>
            <a:fld id="{7514499B-6534-4CED-B157-9C95DBB631DA}" type="slidenum">
              <a:rPr lang="fr-CA" smtClean="0"/>
              <a:pPr/>
              <a:t>22</a:t>
            </a:fld>
            <a:endParaRPr lang="fr-CA" dirty="0"/>
          </a:p>
        </p:txBody>
      </p:sp>
    </p:spTree>
    <p:extLst>
      <p:ext uri="{BB962C8B-B14F-4D97-AF65-F5344CB8AC3E}">
        <p14:creationId xmlns:p14="http://schemas.microsoft.com/office/powerpoint/2010/main" val="3388214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Le Je est subquantique. L'égo est quantique. Le Je ≈ homme intérieur ≈ enfant intérieur≈ 2</a:t>
            </a:r>
            <a:r>
              <a:rPr lang="fr-CA" baseline="30000" dirty="0"/>
              <a:t>e</a:t>
            </a:r>
            <a:r>
              <a:rPr lang="fr-CA" dirty="0"/>
              <a:t> Adam. L’égo meurt, le Je demeure</a:t>
            </a:r>
          </a:p>
        </p:txBody>
      </p:sp>
      <p:sp>
        <p:nvSpPr>
          <p:cNvPr id="4" name="Espace réservé du numéro de diapositive 3"/>
          <p:cNvSpPr>
            <a:spLocks noGrp="1"/>
          </p:cNvSpPr>
          <p:nvPr>
            <p:ph type="sldNum" sz="quarter" idx="10"/>
          </p:nvPr>
        </p:nvSpPr>
        <p:spPr/>
        <p:txBody>
          <a:bodyPr/>
          <a:lstStyle/>
          <a:p>
            <a:fld id="{7514499B-6534-4CED-B157-9C95DBB631DA}" type="slidenum">
              <a:rPr lang="fr-CA" smtClean="0"/>
              <a:pPr/>
              <a:t>24</a:t>
            </a:fld>
            <a:endParaRPr lang="fr-CA" dirty="0"/>
          </a:p>
        </p:txBody>
      </p:sp>
    </p:spTree>
    <p:extLst>
      <p:ext uri="{BB962C8B-B14F-4D97-AF65-F5344CB8AC3E}">
        <p14:creationId xmlns:p14="http://schemas.microsoft.com/office/powerpoint/2010/main" val="532863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Le corps humain est un prisme qui décompose l’énergie en ses 4 formes fondamentales. Le Vivant est un complexe matière</a:t>
            </a:r>
            <a:r>
              <a:rPr lang="fr-CA" baseline="0" dirty="0"/>
              <a:t> - </a:t>
            </a:r>
            <a:r>
              <a:rPr lang="fr-CA" dirty="0"/>
              <a:t>antimatière conjuguée. La conjugaison de phase entre matière et antimatière donne la spécificité du Vivant. Le plan équatorial de la SAS comprend un secteur matière(</a:t>
            </a:r>
            <a:r>
              <a:rPr lang="fr-CA" baseline="0" dirty="0"/>
              <a:t> mondain) et un secteur antimatière(extra-mondain)</a:t>
            </a:r>
            <a:endParaRPr lang="fr-CA" dirty="0"/>
          </a:p>
        </p:txBody>
      </p:sp>
      <p:sp>
        <p:nvSpPr>
          <p:cNvPr id="4" name="Espace réservé du numéro de diapositive 3"/>
          <p:cNvSpPr>
            <a:spLocks noGrp="1"/>
          </p:cNvSpPr>
          <p:nvPr>
            <p:ph type="sldNum" sz="quarter" idx="10"/>
          </p:nvPr>
        </p:nvSpPr>
        <p:spPr/>
        <p:txBody>
          <a:bodyPr/>
          <a:lstStyle/>
          <a:p>
            <a:fld id="{F1EE2588-023C-40B0-934D-BC020B86051D}" type="slidenum">
              <a:rPr lang="fr-CA" smtClean="0"/>
              <a:pPr/>
              <a:t>25</a:t>
            </a:fld>
            <a:endParaRPr lang="fr-CA" dirty="0"/>
          </a:p>
        </p:txBody>
      </p:sp>
    </p:spTree>
    <p:extLst>
      <p:ext uri="{BB962C8B-B14F-4D97-AF65-F5344CB8AC3E}">
        <p14:creationId xmlns:p14="http://schemas.microsoft.com/office/powerpoint/2010/main" val="12846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Réduction des zones de résonance à leurs dénominateurs fondamentaux.</a:t>
            </a:r>
            <a:r>
              <a:rPr lang="fr-CA" baseline="0" dirty="0"/>
              <a:t> </a:t>
            </a:r>
            <a:endParaRPr lang="fr-CA" dirty="0"/>
          </a:p>
        </p:txBody>
      </p:sp>
      <p:sp>
        <p:nvSpPr>
          <p:cNvPr id="4" name="Espace réservé du numéro de diapositive 3"/>
          <p:cNvSpPr>
            <a:spLocks noGrp="1"/>
          </p:cNvSpPr>
          <p:nvPr>
            <p:ph type="sldNum" sz="quarter" idx="10"/>
          </p:nvPr>
        </p:nvSpPr>
        <p:spPr/>
        <p:txBody>
          <a:bodyPr/>
          <a:lstStyle/>
          <a:p>
            <a:fld id="{7514499B-6534-4CED-B157-9C95DBB631DA}" type="slidenum">
              <a:rPr lang="fr-CA" smtClean="0"/>
              <a:pPr/>
              <a:t>26</a:t>
            </a:fld>
            <a:endParaRPr lang="fr-CA" dirty="0"/>
          </a:p>
        </p:txBody>
      </p:sp>
    </p:spTree>
    <p:extLst>
      <p:ext uri="{BB962C8B-B14F-4D97-AF65-F5344CB8AC3E}">
        <p14:creationId xmlns:p14="http://schemas.microsoft.com/office/powerpoint/2010/main" val="800439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Équivalence vibratoire entre les zones de résonance biochimiques,</a:t>
            </a:r>
            <a:r>
              <a:rPr lang="fr-CA" baseline="0" dirty="0"/>
              <a:t> physiques, et les différents aspects de l’égo </a:t>
            </a:r>
            <a:endParaRPr lang="fr-CA" dirty="0"/>
          </a:p>
        </p:txBody>
      </p:sp>
      <p:sp>
        <p:nvSpPr>
          <p:cNvPr id="4" name="Espace réservé du numéro de diapositive 3"/>
          <p:cNvSpPr>
            <a:spLocks noGrp="1"/>
          </p:cNvSpPr>
          <p:nvPr>
            <p:ph type="sldNum" sz="quarter" idx="10"/>
          </p:nvPr>
        </p:nvSpPr>
        <p:spPr/>
        <p:txBody>
          <a:bodyPr/>
          <a:lstStyle/>
          <a:p>
            <a:fld id="{7514499B-6534-4CED-B157-9C95DBB631DA}" type="slidenum">
              <a:rPr lang="fr-CA" smtClean="0"/>
              <a:pPr/>
              <a:t>27</a:t>
            </a:fld>
            <a:endParaRPr lang="fr-CA" dirty="0"/>
          </a:p>
        </p:txBody>
      </p:sp>
    </p:spTree>
    <p:extLst>
      <p:ext uri="{BB962C8B-B14F-4D97-AF65-F5344CB8AC3E}">
        <p14:creationId xmlns:p14="http://schemas.microsoft.com/office/powerpoint/2010/main" val="158550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Reproduit à partir de Internet . Vision</a:t>
            </a:r>
            <a:r>
              <a:rPr lang="fr-CA" baseline="0" dirty="0"/>
              <a:t> linéaire hiérarchique de la sphère. Multiplicité de l’en soi inconscient dans l’hémisphère inférieure. Unité du cause de soi dans l’hémisphère supérieure. Articulation de l’unité et de la multiplicité par l’action du plan équatorial du pour soi.</a:t>
            </a:r>
            <a:endParaRPr lang="fr-CA" dirty="0"/>
          </a:p>
        </p:txBody>
      </p:sp>
      <p:sp>
        <p:nvSpPr>
          <p:cNvPr id="4" name="Espace réservé du numéro de diapositive 3"/>
          <p:cNvSpPr>
            <a:spLocks noGrp="1"/>
          </p:cNvSpPr>
          <p:nvPr>
            <p:ph type="sldNum" sz="quarter" idx="10"/>
          </p:nvPr>
        </p:nvSpPr>
        <p:spPr/>
        <p:txBody>
          <a:bodyPr/>
          <a:lstStyle/>
          <a:p>
            <a:fld id="{7514499B-6534-4CED-B157-9C95DBB631DA}" type="slidenum">
              <a:rPr lang="fr-CA" smtClean="0"/>
              <a:pPr/>
              <a:t>30</a:t>
            </a:fld>
            <a:endParaRPr lang="fr-CA" dirty="0"/>
          </a:p>
        </p:txBody>
      </p:sp>
    </p:spTree>
    <p:extLst>
      <p:ext uri="{BB962C8B-B14F-4D97-AF65-F5344CB8AC3E}">
        <p14:creationId xmlns:p14="http://schemas.microsoft.com/office/powerpoint/2010/main" val="9538631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Reproduit à partir d’une ancienne version du site web</a:t>
            </a:r>
            <a:r>
              <a:rPr lang="fr-CA" baseline="0" dirty="0"/>
              <a:t> «l</a:t>
            </a:r>
            <a:r>
              <a:rPr lang="fr-CA" dirty="0"/>
              <a:t>e cerveau à tous</a:t>
            </a:r>
            <a:r>
              <a:rPr lang="fr-CA" baseline="0" dirty="0"/>
              <a:t> les étages». Théorie de Mac Lean</a:t>
            </a:r>
            <a:endParaRPr lang="fr-CA" dirty="0"/>
          </a:p>
        </p:txBody>
      </p:sp>
      <p:sp>
        <p:nvSpPr>
          <p:cNvPr id="4" name="Espace réservé du numéro de diapositive 3"/>
          <p:cNvSpPr>
            <a:spLocks noGrp="1"/>
          </p:cNvSpPr>
          <p:nvPr>
            <p:ph type="sldNum" sz="quarter" idx="10"/>
          </p:nvPr>
        </p:nvSpPr>
        <p:spPr/>
        <p:txBody>
          <a:bodyPr/>
          <a:lstStyle/>
          <a:p>
            <a:fld id="{7514499B-6534-4CED-B157-9C95DBB631DA}" type="slidenum">
              <a:rPr lang="fr-CA" smtClean="0"/>
              <a:pPr/>
              <a:t>32</a:t>
            </a:fld>
            <a:endParaRPr lang="fr-CA" dirty="0"/>
          </a:p>
        </p:txBody>
      </p:sp>
    </p:spTree>
    <p:extLst>
      <p:ext uri="{BB962C8B-B14F-4D97-AF65-F5344CB8AC3E}">
        <p14:creationId xmlns:p14="http://schemas.microsoft.com/office/powerpoint/2010/main" val="3275355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Les 4 tissus embryonnaires . Alors que l’ectoderme et l’endoderme sont limités à l’embryon donc à</a:t>
            </a:r>
            <a:r>
              <a:rPr lang="fr-CA" baseline="0" dirty="0"/>
              <a:t> résonance locale, le mésoderme est à la fois intraembryonnaire et extraembryonnaire. Il peut donc résonner avec le local défini et le non local indéfini.</a:t>
            </a:r>
            <a:endParaRPr lang="fr-CA" dirty="0"/>
          </a:p>
        </p:txBody>
      </p:sp>
      <p:sp>
        <p:nvSpPr>
          <p:cNvPr id="4" name="Espace réservé du numéro de diapositive 3"/>
          <p:cNvSpPr>
            <a:spLocks noGrp="1"/>
          </p:cNvSpPr>
          <p:nvPr>
            <p:ph type="sldNum" sz="quarter" idx="10"/>
          </p:nvPr>
        </p:nvSpPr>
        <p:spPr/>
        <p:txBody>
          <a:bodyPr/>
          <a:lstStyle/>
          <a:p>
            <a:fld id="{7514499B-6534-4CED-B157-9C95DBB631DA}" type="slidenum">
              <a:rPr lang="fr-CA" smtClean="0"/>
              <a:pPr/>
              <a:t>10</a:t>
            </a:fld>
            <a:endParaRPr lang="fr-CA" dirty="0"/>
          </a:p>
        </p:txBody>
      </p:sp>
    </p:spTree>
    <p:extLst>
      <p:ext uri="{BB962C8B-B14F-4D97-AF65-F5344CB8AC3E}">
        <p14:creationId xmlns:p14="http://schemas.microsoft.com/office/powerpoint/2010/main" val="14661987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dirty="0"/>
              <a:t>Reproduit à partir d’une ancienne version du site web</a:t>
            </a:r>
            <a:r>
              <a:rPr lang="fr-CA" baseline="0" dirty="0"/>
              <a:t> «l</a:t>
            </a:r>
            <a:r>
              <a:rPr lang="fr-CA" dirty="0"/>
              <a:t>e cerveau à tous</a:t>
            </a:r>
            <a:r>
              <a:rPr lang="fr-CA" baseline="0" dirty="0"/>
              <a:t> les étages». Théorie de Mac Lean</a:t>
            </a:r>
            <a:endParaRPr lang="fr-CA" dirty="0"/>
          </a:p>
          <a:p>
            <a:r>
              <a:rPr lang="fr-CA" dirty="0"/>
              <a:t> </a:t>
            </a:r>
          </a:p>
        </p:txBody>
      </p:sp>
      <p:sp>
        <p:nvSpPr>
          <p:cNvPr id="4" name="Espace réservé du numéro de diapositive 3"/>
          <p:cNvSpPr>
            <a:spLocks noGrp="1"/>
          </p:cNvSpPr>
          <p:nvPr>
            <p:ph type="sldNum" sz="quarter" idx="10"/>
          </p:nvPr>
        </p:nvSpPr>
        <p:spPr/>
        <p:txBody>
          <a:bodyPr/>
          <a:lstStyle/>
          <a:p>
            <a:fld id="{7514499B-6534-4CED-B157-9C95DBB631DA}" type="slidenum">
              <a:rPr lang="fr-CA" smtClean="0"/>
              <a:pPr/>
              <a:t>33</a:t>
            </a:fld>
            <a:endParaRPr lang="fr-CA" dirty="0"/>
          </a:p>
        </p:txBody>
      </p:sp>
    </p:spTree>
    <p:extLst>
      <p:ext uri="{BB962C8B-B14F-4D97-AF65-F5344CB8AC3E}">
        <p14:creationId xmlns:p14="http://schemas.microsoft.com/office/powerpoint/2010/main" val="1812311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dirty="0"/>
              <a:t>Reproduit à partir d’une ancienne version du site web</a:t>
            </a:r>
            <a:r>
              <a:rPr lang="fr-CA" baseline="0" dirty="0"/>
              <a:t> «l</a:t>
            </a:r>
            <a:r>
              <a:rPr lang="fr-CA" dirty="0"/>
              <a:t>e cerveau à tous</a:t>
            </a:r>
            <a:r>
              <a:rPr lang="fr-CA" baseline="0" dirty="0"/>
              <a:t> les étages». Théorie de Mac Lean</a:t>
            </a:r>
            <a:endParaRPr lang="fr-CA" dirty="0"/>
          </a:p>
          <a:p>
            <a:endParaRPr lang="fr-CA" dirty="0"/>
          </a:p>
        </p:txBody>
      </p:sp>
      <p:sp>
        <p:nvSpPr>
          <p:cNvPr id="4" name="Espace réservé du numéro de diapositive 3"/>
          <p:cNvSpPr>
            <a:spLocks noGrp="1"/>
          </p:cNvSpPr>
          <p:nvPr>
            <p:ph type="sldNum" sz="quarter" idx="10"/>
          </p:nvPr>
        </p:nvSpPr>
        <p:spPr/>
        <p:txBody>
          <a:bodyPr/>
          <a:lstStyle/>
          <a:p>
            <a:fld id="{7514499B-6534-4CED-B157-9C95DBB631DA}" type="slidenum">
              <a:rPr lang="fr-CA" smtClean="0"/>
              <a:pPr/>
              <a:t>34</a:t>
            </a:fld>
            <a:endParaRPr lang="fr-CA" dirty="0"/>
          </a:p>
        </p:txBody>
      </p:sp>
    </p:spTree>
    <p:extLst>
      <p:ext uri="{BB962C8B-B14F-4D97-AF65-F5344CB8AC3E}">
        <p14:creationId xmlns:p14="http://schemas.microsoft.com/office/powerpoint/2010/main" val="41513421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La théorie de Mc Lean</a:t>
            </a:r>
            <a:r>
              <a:rPr lang="fr-CA" baseline="0" dirty="0"/>
              <a:t> est linéaire, ce qui lui donne sa valeur pédagogique pour introduire à une compréhension du cerveau non linéaire.</a:t>
            </a:r>
            <a:endParaRPr lang="fr-CA" dirty="0"/>
          </a:p>
        </p:txBody>
      </p:sp>
      <p:sp>
        <p:nvSpPr>
          <p:cNvPr id="4" name="Espace réservé du numéro de diapositive 3"/>
          <p:cNvSpPr>
            <a:spLocks noGrp="1"/>
          </p:cNvSpPr>
          <p:nvPr>
            <p:ph type="sldNum" sz="quarter" idx="10"/>
          </p:nvPr>
        </p:nvSpPr>
        <p:spPr/>
        <p:txBody>
          <a:bodyPr/>
          <a:lstStyle/>
          <a:p>
            <a:fld id="{7514499B-6534-4CED-B157-9C95DBB631DA}" type="slidenum">
              <a:rPr lang="fr-CA" smtClean="0"/>
              <a:pPr/>
              <a:t>35</a:t>
            </a:fld>
            <a:endParaRPr lang="fr-CA" dirty="0"/>
          </a:p>
        </p:txBody>
      </p:sp>
    </p:spTree>
    <p:extLst>
      <p:ext uri="{BB962C8B-B14F-4D97-AF65-F5344CB8AC3E}">
        <p14:creationId xmlns:p14="http://schemas.microsoft.com/office/powerpoint/2010/main" val="29654955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dirty="0"/>
              <a:t>CORRESPONDANCE ENTRE LES DIFFÉRENTS TYPES DE STRESS</a:t>
            </a:r>
            <a:r>
              <a:rPr lang="fr-CA" sz="1200" baseline="0" dirty="0"/>
              <a:t> SELON </a:t>
            </a:r>
            <a:r>
              <a:rPr lang="fr-CA" baseline="0" dirty="0"/>
              <a:t>Henri LABORIT et les dysfonctions du plan équatorial du modèle sphérique d’Abellio</a:t>
            </a:r>
            <a:endParaRPr lang="fr-CA" dirty="0"/>
          </a:p>
        </p:txBody>
      </p:sp>
      <p:sp>
        <p:nvSpPr>
          <p:cNvPr id="4" name="Espace réservé du numéro de diapositive 3"/>
          <p:cNvSpPr>
            <a:spLocks noGrp="1"/>
          </p:cNvSpPr>
          <p:nvPr>
            <p:ph type="sldNum" sz="quarter" idx="10"/>
          </p:nvPr>
        </p:nvSpPr>
        <p:spPr/>
        <p:txBody>
          <a:bodyPr/>
          <a:lstStyle/>
          <a:p>
            <a:fld id="{7514499B-6534-4CED-B157-9C95DBB631DA}" type="slidenum">
              <a:rPr lang="fr-CA" smtClean="0"/>
              <a:pPr/>
              <a:t>37</a:t>
            </a:fld>
            <a:endParaRPr lang="fr-CA" dirty="0"/>
          </a:p>
        </p:txBody>
      </p:sp>
    </p:spTree>
    <p:extLst>
      <p:ext uri="{BB962C8B-B14F-4D97-AF65-F5344CB8AC3E}">
        <p14:creationId xmlns:p14="http://schemas.microsoft.com/office/powerpoint/2010/main" val="9656058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La tentative de Léonardo d’enfermer le carré matière linéaire dans le cercle antimatière non linéaire montre qu'on ne peut pas le faire en 2D. Il faut une structure globale</a:t>
            </a:r>
            <a:r>
              <a:rPr lang="fr-CA" baseline="0" dirty="0"/>
              <a:t> ( sphérique 3D) comme la SAS  pour réaliser cette intégration.</a:t>
            </a:r>
            <a:endParaRPr lang="fr-CA" dirty="0"/>
          </a:p>
        </p:txBody>
      </p:sp>
      <p:sp>
        <p:nvSpPr>
          <p:cNvPr id="4" name="Espace réservé du numéro de diapositive 3"/>
          <p:cNvSpPr>
            <a:spLocks noGrp="1"/>
          </p:cNvSpPr>
          <p:nvPr>
            <p:ph type="sldNum" sz="quarter" idx="10"/>
          </p:nvPr>
        </p:nvSpPr>
        <p:spPr/>
        <p:txBody>
          <a:bodyPr/>
          <a:lstStyle/>
          <a:p>
            <a:fld id="{7514499B-6534-4CED-B157-9C95DBB631DA}" type="slidenum">
              <a:rPr lang="fr-CA" smtClean="0"/>
              <a:pPr/>
              <a:t>41</a:t>
            </a:fld>
            <a:endParaRPr lang="fr-CA" dirty="0"/>
          </a:p>
        </p:txBody>
      </p:sp>
    </p:spTree>
    <p:extLst>
      <p:ext uri="{BB962C8B-B14F-4D97-AF65-F5344CB8AC3E}">
        <p14:creationId xmlns:p14="http://schemas.microsoft.com/office/powerpoint/2010/main" val="8070699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Ectoderme réfléchit des ondes divergentes. Le mésoderme comme un miroir à conjugaison de phase présente des ondes convergentes qui ramènent à la source.</a:t>
            </a:r>
          </a:p>
        </p:txBody>
      </p:sp>
      <p:sp>
        <p:nvSpPr>
          <p:cNvPr id="4" name="Espace réservé du numéro de diapositive 3"/>
          <p:cNvSpPr>
            <a:spLocks noGrp="1"/>
          </p:cNvSpPr>
          <p:nvPr>
            <p:ph type="sldNum" sz="quarter" idx="10"/>
          </p:nvPr>
        </p:nvSpPr>
        <p:spPr/>
        <p:txBody>
          <a:bodyPr/>
          <a:lstStyle/>
          <a:p>
            <a:fld id="{7514499B-6534-4CED-B157-9C95DBB631DA}" type="slidenum">
              <a:rPr lang="fr-CA" smtClean="0"/>
              <a:pPr/>
              <a:t>42</a:t>
            </a:fld>
            <a:endParaRPr lang="fr-CA" dirty="0"/>
          </a:p>
        </p:txBody>
      </p:sp>
    </p:spTree>
    <p:extLst>
      <p:ext uri="{BB962C8B-B14F-4D97-AF65-F5344CB8AC3E}">
        <p14:creationId xmlns:p14="http://schemas.microsoft.com/office/powerpoint/2010/main" val="5854264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Les ondes convergentes corrigent les mémoires parasites dues aux ondes divergentes. C’est le compostage </a:t>
            </a:r>
            <a:r>
              <a:rPr lang="fr-CA" baseline="0" dirty="0"/>
              <a:t> qui digère les mémoires gérées mais </a:t>
            </a:r>
            <a:r>
              <a:rPr lang="fr-CA" baseline="0"/>
              <a:t>pas digérées.</a:t>
            </a:r>
            <a:endParaRPr lang="fr-CA" dirty="0"/>
          </a:p>
        </p:txBody>
      </p:sp>
      <p:sp>
        <p:nvSpPr>
          <p:cNvPr id="4" name="Espace réservé du numéro de diapositive 3"/>
          <p:cNvSpPr>
            <a:spLocks noGrp="1"/>
          </p:cNvSpPr>
          <p:nvPr>
            <p:ph type="sldNum" sz="quarter" idx="10"/>
          </p:nvPr>
        </p:nvSpPr>
        <p:spPr/>
        <p:txBody>
          <a:bodyPr/>
          <a:lstStyle/>
          <a:p>
            <a:fld id="{7514499B-6534-4CED-B157-9C95DBB631DA}" type="slidenum">
              <a:rPr lang="fr-CA" smtClean="0"/>
              <a:pPr/>
              <a:t>43</a:t>
            </a:fld>
            <a:endParaRPr lang="fr-CA" dirty="0"/>
          </a:p>
        </p:txBody>
      </p:sp>
    </p:spTree>
    <p:extLst>
      <p:ext uri="{BB962C8B-B14F-4D97-AF65-F5344CB8AC3E}">
        <p14:creationId xmlns:p14="http://schemas.microsoft.com/office/powerpoint/2010/main" val="9652800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La résonance biosémantique vasculaire montre que</a:t>
            </a:r>
            <a:r>
              <a:rPr lang="fr-CA" baseline="0" dirty="0"/>
              <a:t> l</a:t>
            </a:r>
            <a:r>
              <a:rPr lang="fr-CA" dirty="0"/>
              <a:t>e miroir à conjugaison de phase est équivalent vibratoire de Trou Vers (wormhole)</a:t>
            </a:r>
            <a:r>
              <a:rPr lang="fr-CA" baseline="0" dirty="0"/>
              <a:t> . Il ramène à la source comme le Trou Vers fait passer du plan équatorial quantique à l’axe vertical subquantique. La dualité ondulatoire corpusculaire du plan quantique est remplacée par la dualité analogique-numérique du plan subquantique.</a:t>
            </a:r>
            <a:endParaRPr lang="fr-CA" dirty="0"/>
          </a:p>
        </p:txBody>
      </p:sp>
      <p:sp>
        <p:nvSpPr>
          <p:cNvPr id="4" name="Espace réservé du numéro de diapositive 3"/>
          <p:cNvSpPr>
            <a:spLocks noGrp="1"/>
          </p:cNvSpPr>
          <p:nvPr>
            <p:ph type="sldNum" sz="quarter" idx="10"/>
          </p:nvPr>
        </p:nvSpPr>
        <p:spPr/>
        <p:txBody>
          <a:bodyPr/>
          <a:lstStyle/>
          <a:p>
            <a:fld id="{7514499B-6534-4CED-B157-9C95DBB631DA}" type="slidenum">
              <a:rPr lang="fr-CA" smtClean="0"/>
              <a:pPr/>
              <a:t>44</a:t>
            </a:fld>
            <a:endParaRPr lang="fr-CA" dirty="0"/>
          </a:p>
        </p:txBody>
      </p:sp>
    </p:spTree>
    <p:extLst>
      <p:ext uri="{BB962C8B-B14F-4D97-AF65-F5344CB8AC3E}">
        <p14:creationId xmlns:p14="http://schemas.microsoft.com/office/powerpoint/2010/main" val="16829666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Un</a:t>
            </a:r>
            <a:r>
              <a:rPr lang="fr-CA" baseline="0" dirty="0"/>
              <a:t> couple est antagonisme + complémentarité. On joue avec et contre. Un couple est une contradiction. Une contradiction constitue le Un.</a:t>
            </a:r>
          </a:p>
          <a:p>
            <a:r>
              <a:rPr lang="fr-CA" baseline="0" dirty="0"/>
              <a:t>Agapè est équivalent vibratoire de synchronicité, humour, langage des oiseaux.</a:t>
            </a:r>
            <a:endParaRPr lang="fr-CA" dirty="0"/>
          </a:p>
        </p:txBody>
      </p:sp>
      <p:sp>
        <p:nvSpPr>
          <p:cNvPr id="4" name="Espace réservé du numéro de diapositive 3"/>
          <p:cNvSpPr>
            <a:spLocks noGrp="1"/>
          </p:cNvSpPr>
          <p:nvPr>
            <p:ph type="sldNum" sz="quarter" idx="10"/>
          </p:nvPr>
        </p:nvSpPr>
        <p:spPr/>
        <p:txBody>
          <a:bodyPr/>
          <a:lstStyle/>
          <a:p>
            <a:fld id="{7514499B-6534-4CED-B157-9C95DBB631DA}" type="slidenum">
              <a:rPr lang="fr-CA" smtClean="0"/>
              <a:pPr/>
              <a:t>46</a:t>
            </a:fld>
            <a:endParaRPr lang="fr-CA" dirty="0"/>
          </a:p>
        </p:txBody>
      </p:sp>
    </p:spTree>
    <p:extLst>
      <p:ext uri="{BB962C8B-B14F-4D97-AF65-F5344CB8AC3E}">
        <p14:creationId xmlns:p14="http://schemas.microsoft.com/office/powerpoint/2010/main" val="28235335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Le modulateur-démodulateur est une</a:t>
            </a:r>
            <a:r>
              <a:rPr lang="fr-CA" baseline="0" dirty="0"/>
              <a:t> structure dynamique fondamentale de l’axe vertical . </a:t>
            </a:r>
            <a:endParaRPr lang="fr-CA" dirty="0"/>
          </a:p>
        </p:txBody>
      </p:sp>
      <p:sp>
        <p:nvSpPr>
          <p:cNvPr id="4" name="Espace réservé du numéro de diapositive 3"/>
          <p:cNvSpPr>
            <a:spLocks noGrp="1"/>
          </p:cNvSpPr>
          <p:nvPr>
            <p:ph type="sldNum" sz="quarter" idx="10"/>
          </p:nvPr>
        </p:nvSpPr>
        <p:spPr/>
        <p:txBody>
          <a:bodyPr/>
          <a:lstStyle/>
          <a:p>
            <a:fld id="{7514499B-6534-4CED-B157-9C95DBB631DA}" type="slidenum">
              <a:rPr lang="fr-CA" smtClean="0"/>
              <a:pPr/>
              <a:t>47</a:t>
            </a:fld>
            <a:endParaRPr lang="fr-CA" dirty="0"/>
          </a:p>
        </p:txBody>
      </p:sp>
    </p:spTree>
    <p:extLst>
      <p:ext uri="{BB962C8B-B14F-4D97-AF65-F5344CB8AC3E}">
        <p14:creationId xmlns:p14="http://schemas.microsoft.com/office/powerpoint/2010/main" val="453507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Équivalences vibratoires entre pigments, idéogrammes et interactions physiques</a:t>
            </a:r>
            <a:r>
              <a:rPr lang="fr-CA" baseline="0" dirty="0"/>
              <a:t> fondamentales dans le secteur matière. Détection du sens des représentations graphiques de fonctions non accessibles aux sens permet de mesurer la structuration du champ péricorporel antimatière.</a:t>
            </a:r>
            <a:endParaRPr lang="fr-CA" dirty="0"/>
          </a:p>
        </p:txBody>
      </p:sp>
      <p:sp>
        <p:nvSpPr>
          <p:cNvPr id="4" name="Espace réservé du numéro de diapositive 3"/>
          <p:cNvSpPr>
            <a:spLocks noGrp="1"/>
          </p:cNvSpPr>
          <p:nvPr>
            <p:ph type="sldNum" sz="quarter" idx="10"/>
          </p:nvPr>
        </p:nvSpPr>
        <p:spPr/>
        <p:txBody>
          <a:bodyPr/>
          <a:lstStyle/>
          <a:p>
            <a:fld id="{7514499B-6534-4CED-B157-9C95DBB631DA}" type="slidenum">
              <a:rPr lang="fr-CA" smtClean="0"/>
              <a:pPr/>
              <a:t>11</a:t>
            </a:fld>
            <a:endParaRPr lang="fr-CA" dirty="0"/>
          </a:p>
        </p:txBody>
      </p:sp>
    </p:spTree>
    <p:extLst>
      <p:ext uri="{BB962C8B-B14F-4D97-AF65-F5344CB8AC3E}">
        <p14:creationId xmlns:p14="http://schemas.microsoft.com/office/powerpoint/2010/main" val="14840189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L’opposition des opposés assure la stabilité du groupe.</a:t>
            </a:r>
            <a:r>
              <a:rPr lang="fr-CA" baseline="0" dirty="0"/>
              <a:t> C’est l’hétéronomie qui inhibe l’autonomie. Il y a uniformisation mais pas la cohésion globale qui nécessite l’autonomie locale</a:t>
            </a:r>
            <a:endParaRPr lang="fr-CA" dirty="0"/>
          </a:p>
        </p:txBody>
      </p:sp>
      <p:sp>
        <p:nvSpPr>
          <p:cNvPr id="4" name="Espace réservé du numéro de diapositive 3"/>
          <p:cNvSpPr>
            <a:spLocks noGrp="1"/>
          </p:cNvSpPr>
          <p:nvPr>
            <p:ph type="sldNum" sz="quarter" idx="10"/>
          </p:nvPr>
        </p:nvSpPr>
        <p:spPr/>
        <p:txBody>
          <a:bodyPr/>
          <a:lstStyle/>
          <a:p>
            <a:fld id="{7514499B-6534-4CED-B157-9C95DBB631DA}" type="slidenum">
              <a:rPr lang="fr-CA" smtClean="0"/>
              <a:pPr/>
              <a:t>51</a:t>
            </a:fld>
            <a:endParaRPr lang="fr-CA" dirty="0"/>
          </a:p>
        </p:txBody>
      </p:sp>
    </p:spTree>
    <p:extLst>
      <p:ext uri="{BB962C8B-B14F-4D97-AF65-F5344CB8AC3E}">
        <p14:creationId xmlns:p14="http://schemas.microsoft.com/office/powerpoint/2010/main" val="18320311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La bande de Moebius est assurée par la complémentarité ou coïncidence des opposés . La confusion des opposés provoque une Bouteille de Klein sans ancrage dans la matière avec confusion de l’égo matière et de l’alter-égo antimatière</a:t>
            </a:r>
            <a:r>
              <a:rPr lang="fr-CA" baseline="0" dirty="0"/>
              <a:t> typique du spiritisme.</a:t>
            </a:r>
            <a:endParaRPr lang="fr-CA" dirty="0"/>
          </a:p>
        </p:txBody>
      </p:sp>
      <p:sp>
        <p:nvSpPr>
          <p:cNvPr id="4" name="Espace réservé du numéro de diapositive 3"/>
          <p:cNvSpPr>
            <a:spLocks noGrp="1"/>
          </p:cNvSpPr>
          <p:nvPr>
            <p:ph type="sldNum" sz="quarter" idx="10"/>
          </p:nvPr>
        </p:nvSpPr>
        <p:spPr/>
        <p:txBody>
          <a:bodyPr/>
          <a:lstStyle/>
          <a:p>
            <a:fld id="{7514499B-6534-4CED-B157-9C95DBB631DA}" type="slidenum">
              <a:rPr lang="fr-CA" smtClean="0"/>
              <a:pPr/>
              <a:t>52</a:t>
            </a:fld>
            <a:endParaRPr lang="fr-CA" dirty="0"/>
          </a:p>
        </p:txBody>
      </p:sp>
    </p:spTree>
    <p:extLst>
      <p:ext uri="{BB962C8B-B14F-4D97-AF65-F5344CB8AC3E}">
        <p14:creationId xmlns:p14="http://schemas.microsoft.com/office/powerpoint/2010/main" val="41862166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Transformée de Fourier est conversion de l’analogique en numérique ou Modulation. La transformée inverse est conversion de numérique en analogique ou Démodulation</a:t>
            </a:r>
          </a:p>
        </p:txBody>
      </p:sp>
      <p:sp>
        <p:nvSpPr>
          <p:cNvPr id="4" name="Espace réservé du numéro de diapositive 3"/>
          <p:cNvSpPr>
            <a:spLocks noGrp="1"/>
          </p:cNvSpPr>
          <p:nvPr>
            <p:ph type="sldNum" sz="quarter" idx="10"/>
          </p:nvPr>
        </p:nvSpPr>
        <p:spPr/>
        <p:txBody>
          <a:bodyPr/>
          <a:lstStyle/>
          <a:p>
            <a:fld id="{7514499B-6534-4CED-B157-9C95DBB631DA}" type="slidenum">
              <a:rPr lang="fr-CA" smtClean="0"/>
              <a:pPr/>
              <a:t>53</a:t>
            </a:fld>
            <a:endParaRPr lang="fr-CA" dirty="0"/>
          </a:p>
        </p:txBody>
      </p:sp>
    </p:spTree>
    <p:extLst>
      <p:ext uri="{BB962C8B-B14F-4D97-AF65-F5344CB8AC3E}">
        <p14:creationId xmlns:p14="http://schemas.microsoft.com/office/powerpoint/2010/main" val="36548179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L’unité équatoriale ou Non Dualité n’est pas l’Un qui est coïncidence des opposés et opposition des opposés.</a:t>
            </a:r>
          </a:p>
        </p:txBody>
      </p:sp>
      <p:sp>
        <p:nvSpPr>
          <p:cNvPr id="4" name="Espace réservé du numéro de diapositive 3"/>
          <p:cNvSpPr>
            <a:spLocks noGrp="1"/>
          </p:cNvSpPr>
          <p:nvPr>
            <p:ph type="sldNum" sz="quarter" idx="10"/>
          </p:nvPr>
        </p:nvSpPr>
        <p:spPr/>
        <p:txBody>
          <a:bodyPr/>
          <a:lstStyle/>
          <a:p>
            <a:fld id="{7514499B-6534-4CED-B157-9C95DBB631DA}" type="slidenum">
              <a:rPr lang="fr-CA" smtClean="0"/>
              <a:pPr/>
              <a:t>55</a:t>
            </a:fld>
            <a:endParaRPr lang="fr-CA" dirty="0"/>
          </a:p>
        </p:txBody>
      </p:sp>
    </p:spTree>
    <p:extLst>
      <p:ext uri="{BB962C8B-B14F-4D97-AF65-F5344CB8AC3E}">
        <p14:creationId xmlns:p14="http://schemas.microsoft.com/office/powerpoint/2010/main" val="3471279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Observation princeps qui a permis le développement de la résonance biosémantique vasculaire ou mésodermique. Le corps est un prisme qui décompose l’énergie en un spectre de 4 forces fondamentales.</a:t>
            </a:r>
            <a:r>
              <a:rPr lang="fr-CA" baseline="0" dirty="0"/>
              <a:t> </a:t>
            </a:r>
            <a:r>
              <a:rPr lang="fr-CA" dirty="0"/>
              <a:t>Une zone de résonance</a:t>
            </a:r>
            <a:r>
              <a:rPr lang="fr-CA" baseline="0" dirty="0"/>
              <a:t> dans le champ péricorporel est une fonction. Un spectrogramme identique traduit une fonction identique.</a:t>
            </a:r>
          </a:p>
          <a:p>
            <a:r>
              <a:rPr lang="fr-CA" baseline="0" dirty="0"/>
              <a:t>L’équivalence vibratoire entre piments et idéogrammes a permis de comprendre que le corps peut détecter directement le sens des informations graphiques amenées fans le champ péricorporel.</a:t>
            </a:r>
            <a:endParaRPr lang="fr-CA" dirty="0"/>
          </a:p>
        </p:txBody>
      </p:sp>
      <p:sp>
        <p:nvSpPr>
          <p:cNvPr id="4" name="Espace réservé du numéro de diapositive 3"/>
          <p:cNvSpPr>
            <a:spLocks noGrp="1"/>
          </p:cNvSpPr>
          <p:nvPr>
            <p:ph type="sldNum" sz="quarter" idx="10"/>
          </p:nvPr>
        </p:nvSpPr>
        <p:spPr/>
        <p:txBody>
          <a:bodyPr/>
          <a:lstStyle/>
          <a:p>
            <a:fld id="{7514499B-6534-4CED-B157-9C95DBB631DA}" type="slidenum">
              <a:rPr lang="fr-CA" smtClean="0"/>
              <a:pPr/>
              <a:t>12</a:t>
            </a:fld>
            <a:endParaRPr lang="fr-CA" dirty="0"/>
          </a:p>
        </p:txBody>
      </p:sp>
    </p:spTree>
    <p:extLst>
      <p:ext uri="{BB962C8B-B14F-4D97-AF65-F5344CB8AC3E}">
        <p14:creationId xmlns:p14="http://schemas.microsoft.com/office/powerpoint/2010/main" val="2803793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La SAS comporte</a:t>
            </a:r>
            <a:r>
              <a:rPr lang="fr-CA" baseline="0" dirty="0"/>
              <a:t> un plan équatorial quantique sémiotique, un axe  vertical subquantique sémantique et un centre métaquantique</a:t>
            </a:r>
            <a:endParaRPr lang="fr-CA" dirty="0"/>
          </a:p>
        </p:txBody>
      </p:sp>
      <p:sp>
        <p:nvSpPr>
          <p:cNvPr id="4" name="Espace réservé du numéro de diapositive 3"/>
          <p:cNvSpPr>
            <a:spLocks noGrp="1"/>
          </p:cNvSpPr>
          <p:nvPr>
            <p:ph type="sldNum" sz="quarter" idx="10"/>
          </p:nvPr>
        </p:nvSpPr>
        <p:spPr/>
        <p:txBody>
          <a:bodyPr/>
          <a:lstStyle/>
          <a:p>
            <a:fld id="{7514499B-6534-4CED-B157-9C95DBB631DA}" type="slidenum">
              <a:rPr lang="fr-CA" smtClean="0"/>
              <a:pPr/>
              <a:t>13</a:t>
            </a:fld>
            <a:endParaRPr lang="fr-CA" dirty="0"/>
          </a:p>
        </p:txBody>
      </p:sp>
    </p:spTree>
    <p:extLst>
      <p:ext uri="{BB962C8B-B14F-4D97-AF65-F5344CB8AC3E}">
        <p14:creationId xmlns:p14="http://schemas.microsoft.com/office/powerpoint/2010/main" val="1407364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Zones de résonance pigmentaires </a:t>
            </a:r>
            <a:r>
              <a:rPr lang="fr-CA" baseline="0" dirty="0"/>
              <a:t> organisées selon le modèle sphérique d’Abellio avec un plan équatorial et un axe vertical avec 2 pôles cathode et anode.</a:t>
            </a:r>
            <a:endParaRPr lang="fr-CA" dirty="0"/>
          </a:p>
        </p:txBody>
      </p:sp>
      <p:sp>
        <p:nvSpPr>
          <p:cNvPr id="4" name="Espace réservé du numéro de diapositive 3"/>
          <p:cNvSpPr>
            <a:spLocks noGrp="1"/>
          </p:cNvSpPr>
          <p:nvPr>
            <p:ph type="sldNum" sz="quarter" idx="10"/>
          </p:nvPr>
        </p:nvSpPr>
        <p:spPr/>
        <p:txBody>
          <a:bodyPr/>
          <a:lstStyle/>
          <a:p>
            <a:fld id="{7514499B-6534-4CED-B157-9C95DBB631DA}" type="slidenum">
              <a:rPr lang="fr-CA" smtClean="0"/>
              <a:pPr/>
              <a:t>14</a:t>
            </a:fld>
            <a:endParaRPr lang="fr-CA" dirty="0"/>
          </a:p>
        </p:txBody>
      </p:sp>
    </p:spTree>
    <p:extLst>
      <p:ext uri="{BB962C8B-B14F-4D97-AF65-F5344CB8AC3E}">
        <p14:creationId xmlns:p14="http://schemas.microsoft.com/office/powerpoint/2010/main" val="704357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Équivalence vibratoire entre les tissus embryonnaires et les 4 interactions fondamentales.</a:t>
            </a:r>
          </a:p>
        </p:txBody>
      </p:sp>
      <p:sp>
        <p:nvSpPr>
          <p:cNvPr id="4" name="Espace réservé du numéro de diapositive 3"/>
          <p:cNvSpPr>
            <a:spLocks noGrp="1"/>
          </p:cNvSpPr>
          <p:nvPr>
            <p:ph type="sldNum" sz="quarter" idx="10"/>
          </p:nvPr>
        </p:nvSpPr>
        <p:spPr/>
        <p:txBody>
          <a:bodyPr/>
          <a:lstStyle/>
          <a:p>
            <a:fld id="{7514499B-6534-4CED-B157-9C95DBB631DA}" type="slidenum">
              <a:rPr lang="fr-CA" smtClean="0"/>
              <a:pPr/>
              <a:t>15</a:t>
            </a:fld>
            <a:endParaRPr lang="fr-CA" dirty="0"/>
          </a:p>
        </p:txBody>
      </p:sp>
    </p:spTree>
    <p:extLst>
      <p:ext uri="{BB962C8B-B14F-4D97-AF65-F5344CB8AC3E}">
        <p14:creationId xmlns:p14="http://schemas.microsoft.com/office/powerpoint/2010/main" val="2728781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Homologie entre la sphère d’Abellio</a:t>
            </a:r>
            <a:r>
              <a:rPr lang="fr-CA" baseline="0" dirty="0"/>
              <a:t> et le grand cercle du Yi King qui est la projection plane de la sphère.</a:t>
            </a:r>
            <a:endParaRPr lang="fr-CA" dirty="0"/>
          </a:p>
        </p:txBody>
      </p:sp>
      <p:sp>
        <p:nvSpPr>
          <p:cNvPr id="4" name="Espace réservé du numéro de diapositive 3"/>
          <p:cNvSpPr>
            <a:spLocks noGrp="1"/>
          </p:cNvSpPr>
          <p:nvPr>
            <p:ph type="sldNum" sz="quarter" idx="10"/>
          </p:nvPr>
        </p:nvSpPr>
        <p:spPr/>
        <p:txBody>
          <a:bodyPr/>
          <a:lstStyle/>
          <a:p>
            <a:fld id="{7514499B-6534-4CED-B157-9C95DBB631DA}" type="slidenum">
              <a:rPr lang="fr-CA" smtClean="0"/>
              <a:pPr/>
              <a:t>16</a:t>
            </a:fld>
            <a:endParaRPr lang="fr-CA" dirty="0"/>
          </a:p>
        </p:txBody>
      </p:sp>
    </p:spTree>
    <p:extLst>
      <p:ext uri="{BB962C8B-B14F-4D97-AF65-F5344CB8AC3E}">
        <p14:creationId xmlns:p14="http://schemas.microsoft.com/office/powerpoint/2010/main" val="1692098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Équivalences vibratoires entre 4 dynamismes matière,</a:t>
            </a:r>
            <a:r>
              <a:rPr lang="fr-CA" baseline="0" dirty="0"/>
              <a:t> les idéogrammes hébraïques </a:t>
            </a:r>
            <a:r>
              <a:rPr lang="fr-CA" dirty="0"/>
              <a:t>et les</a:t>
            </a:r>
            <a:r>
              <a:rPr lang="fr-CA" baseline="0" dirty="0"/>
              <a:t> 2 </a:t>
            </a:r>
            <a:r>
              <a:rPr lang="fr-CA" baseline="0"/>
              <a:t>jeunes et </a:t>
            </a:r>
            <a:r>
              <a:rPr lang="fr-CA" baseline="0" dirty="0"/>
              <a:t>les 2 vieux.</a:t>
            </a:r>
            <a:endParaRPr lang="fr-CA" dirty="0"/>
          </a:p>
        </p:txBody>
      </p:sp>
      <p:sp>
        <p:nvSpPr>
          <p:cNvPr id="4" name="Espace réservé du numéro de diapositive 3"/>
          <p:cNvSpPr>
            <a:spLocks noGrp="1"/>
          </p:cNvSpPr>
          <p:nvPr>
            <p:ph type="sldNum" sz="quarter" idx="10"/>
          </p:nvPr>
        </p:nvSpPr>
        <p:spPr/>
        <p:txBody>
          <a:bodyPr/>
          <a:lstStyle/>
          <a:p>
            <a:fld id="{7514499B-6534-4CED-B157-9C95DBB631DA}" type="slidenum">
              <a:rPr lang="fr-CA" smtClean="0"/>
              <a:pPr/>
              <a:t>18</a:t>
            </a:fld>
            <a:endParaRPr lang="fr-CA" dirty="0"/>
          </a:p>
        </p:txBody>
      </p:sp>
    </p:spTree>
    <p:extLst>
      <p:ext uri="{BB962C8B-B14F-4D97-AF65-F5344CB8AC3E}">
        <p14:creationId xmlns:p14="http://schemas.microsoft.com/office/powerpoint/2010/main" val="634007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fr-CA"/>
          </a:p>
        </p:txBody>
      </p:sp>
      <p:sp>
        <p:nvSpPr>
          <p:cNvPr id="4" name="Espace réservé de la date 3"/>
          <p:cNvSpPr>
            <a:spLocks noGrp="1"/>
          </p:cNvSpPr>
          <p:nvPr>
            <p:ph type="dt" sz="half" idx="10"/>
          </p:nvPr>
        </p:nvSpPr>
        <p:spPr/>
        <p:txBody>
          <a:bodyPr/>
          <a:lstStyle/>
          <a:p>
            <a:fld id="{EEB21C60-B612-4429-AD1E-A9048EA08812}" type="datetimeFigureOut">
              <a:rPr lang="fr-CA" smtClean="0"/>
              <a:pPr/>
              <a:t>2016-10-30</a:t>
            </a:fld>
            <a:endParaRPr lang="fr-CA" dirty="0"/>
          </a:p>
        </p:txBody>
      </p:sp>
      <p:sp>
        <p:nvSpPr>
          <p:cNvPr id="5" name="Espace réservé du pied de page 4"/>
          <p:cNvSpPr>
            <a:spLocks noGrp="1"/>
          </p:cNvSpPr>
          <p:nvPr>
            <p:ph type="ftr" sz="quarter" idx="11"/>
          </p:nvPr>
        </p:nvSpPr>
        <p:spPr/>
        <p:txBody>
          <a:bodyPr/>
          <a:lstStyle/>
          <a:p>
            <a:endParaRPr lang="fr-CA" dirty="0"/>
          </a:p>
        </p:txBody>
      </p:sp>
      <p:sp>
        <p:nvSpPr>
          <p:cNvPr id="6" name="Espace réservé du numéro de diapositive 5"/>
          <p:cNvSpPr>
            <a:spLocks noGrp="1"/>
          </p:cNvSpPr>
          <p:nvPr>
            <p:ph type="sldNum" sz="quarter" idx="12"/>
          </p:nvPr>
        </p:nvSpPr>
        <p:spPr/>
        <p:txBody>
          <a:bodyPr/>
          <a:lstStyle/>
          <a:p>
            <a:fld id="{7D548AB2-7413-421F-8746-D8D8BC6DDB9B}" type="slidenum">
              <a:rPr lang="fr-CA" smtClean="0"/>
              <a:pPr/>
              <a:t>‹N°›</a:t>
            </a:fld>
            <a:endParaRPr lang="fr-CA" dirty="0"/>
          </a:p>
        </p:txBody>
      </p:sp>
    </p:spTree>
    <p:extLst>
      <p:ext uri="{BB962C8B-B14F-4D97-AF65-F5344CB8AC3E}">
        <p14:creationId xmlns:p14="http://schemas.microsoft.com/office/powerpoint/2010/main" val="3034614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EEB21C60-B612-4429-AD1E-A9048EA08812}" type="datetimeFigureOut">
              <a:rPr lang="fr-CA" smtClean="0"/>
              <a:pPr/>
              <a:t>2016-10-30</a:t>
            </a:fld>
            <a:endParaRPr lang="fr-CA" dirty="0"/>
          </a:p>
        </p:txBody>
      </p:sp>
      <p:sp>
        <p:nvSpPr>
          <p:cNvPr id="5" name="Espace réservé du pied de page 4"/>
          <p:cNvSpPr>
            <a:spLocks noGrp="1"/>
          </p:cNvSpPr>
          <p:nvPr>
            <p:ph type="ftr" sz="quarter" idx="11"/>
          </p:nvPr>
        </p:nvSpPr>
        <p:spPr/>
        <p:txBody>
          <a:bodyPr/>
          <a:lstStyle/>
          <a:p>
            <a:endParaRPr lang="fr-CA" dirty="0"/>
          </a:p>
        </p:txBody>
      </p:sp>
      <p:sp>
        <p:nvSpPr>
          <p:cNvPr id="6" name="Espace réservé du numéro de diapositive 5"/>
          <p:cNvSpPr>
            <a:spLocks noGrp="1"/>
          </p:cNvSpPr>
          <p:nvPr>
            <p:ph type="sldNum" sz="quarter" idx="12"/>
          </p:nvPr>
        </p:nvSpPr>
        <p:spPr/>
        <p:txBody>
          <a:bodyPr/>
          <a:lstStyle/>
          <a:p>
            <a:fld id="{7D548AB2-7413-421F-8746-D8D8BC6DDB9B}" type="slidenum">
              <a:rPr lang="fr-CA" smtClean="0"/>
              <a:pPr/>
              <a:t>‹N°›</a:t>
            </a:fld>
            <a:endParaRPr lang="fr-CA" dirty="0"/>
          </a:p>
        </p:txBody>
      </p:sp>
    </p:spTree>
    <p:extLst>
      <p:ext uri="{BB962C8B-B14F-4D97-AF65-F5344CB8AC3E}">
        <p14:creationId xmlns:p14="http://schemas.microsoft.com/office/powerpoint/2010/main" val="302120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EEB21C60-B612-4429-AD1E-A9048EA08812}" type="datetimeFigureOut">
              <a:rPr lang="fr-CA" smtClean="0"/>
              <a:pPr/>
              <a:t>2016-10-30</a:t>
            </a:fld>
            <a:endParaRPr lang="fr-CA" dirty="0"/>
          </a:p>
        </p:txBody>
      </p:sp>
      <p:sp>
        <p:nvSpPr>
          <p:cNvPr id="5" name="Espace réservé du pied de page 4"/>
          <p:cNvSpPr>
            <a:spLocks noGrp="1"/>
          </p:cNvSpPr>
          <p:nvPr>
            <p:ph type="ftr" sz="quarter" idx="11"/>
          </p:nvPr>
        </p:nvSpPr>
        <p:spPr/>
        <p:txBody>
          <a:bodyPr/>
          <a:lstStyle/>
          <a:p>
            <a:endParaRPr lang="fr-CA" dirty="0"/>
          </a:p>
        </p:txBody>
      </p:sp>
      <p:sp>
        <p:nvSpPr>
          <p:cNvPr id="6" name="Espace réservé du numéro de diapositive 5"/>
          <p:cNvSpPr>
            <a:spLocks noGrp="1"/>
          </p:cNvSpPr>
          <p:nvPr>
            <p:ph type="sldNum" sz="quarter" idx="12"/>
          </p:nvPr>
        </p:nvSpPr>
        <p:spPr/>
        <p:txBody>
          <a:bodyPr/>
          <a:lstStyle/>
          <a:p>
            <a:fld id="{7D548AB2-7413-421F-8746-D8D8BC6DDB9B}" type="slidenum">
              <a:rPr lang="fr-CA" smtClean="0"/>
              <a:pPr/>
              <a:t>‹N°›</a:t>
            </a:fld>
            <a:endParaRPr lang="fr-CA" dirty="0"/>
          </a:p>
        </p:txBody>
      </p:sp>
    </p:spTree>
    <p:extLst>
      <p:ext uri="{BB962C8B-B14F-4D97-AF65-F5344CB8AC3E}">
        <p14:creationId xmlns:p14="http://schemas.microsoft.com/office/powerpoint/2010/main" val="1145737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EEB21C60-B612-4429-AD1E-A9048EA08812}" type="datetimeFigureOut">
              <a:rPr lang="fr-CA" smtClean="0"/>
              <a:pPr/>
              <a:t>2016-10-30</a:t>
            </a:fld>
            <a:endParaRPr lang="fr-CA" dirty="0"/>
          </a:p>
        </p:txBody>
      </p:sp>
      <p:sp>
        <p:nvSpPr>
          <p:cNvPr id="5" name="Espace réservé du pied de page 4"/>
          <p:cNvSpPr>
            <a:spLocks noGrp="1"/>
          </p:cNvSpPr>
          <p:nvPr>
            <p:ph type="ftr" sz="quarter" idx="11"/>
          </p:nvPr>
        </p:nvSpPr>
        <p:spPr/>
        <p:txBody>
          <a:bodyPr/>
          <a:lstStyle/>
          <a:p>
            <a:endParaRPr lang="fr-CA" dirty="0"/>
          </a:p>
        </p:txBody>
      </p:sp>
      <p:sp>
        <p:nvSpPr>
          <p:cNvPr id="6" name="Espace réservé du numéro de diapositive 5"/>
          <p:cNvSpPr>
            <a:spLocks noGrp="1"/>
          </p:cNvSpPr>
          <p:nvPr>
            <p:ph type="sldNum" sz="quarter" idx="12"/>
          </p:nvPr>
        </p:nvSpPr>
        <p:spPr/>
        <p:txBody>
          <a:bodyPr/>
          <a:lstStyle/>
          <a:p>
            <a:fld id="{7D548AB2-7413-421F-8746-D8D8BC6DDB9B}" type="slidenum">
              <a:rPr lang="fr-CA" smtClean="0"/>
              <a:pPr/>
              <a:t>‹N°›</a:t>
            </a:fld>
            <a:endParaRPr lang="fr-CA" dirty="0"/>
          </a:p>
        </p:txBody>
      </p:sp>
    </p:spTree>
    <p:extLst>
      <p:ext uri="{BB962C8B-B14F-4D97-AF65-F5344CB8AC3E}">
        <p14:creationId xmlns:p14="http://schemas.microsoft.com/office/powerpoint/2010/main" val="2026866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EEB21C60-B612-4429-AD1E-A9048EA08812}" type="datetimeFigureOut">
              <a:rPr lang="fr-CA" smtClean="0"/>
              <a:pPr/>
              <a:t>2016-10-30</a:t>
            </a:fld>
            <a:endParaRPr lang="fr-CA" dirty="0"/>
          </a:p>
        </p:txBody>
      </p:sp>
      <p:sp>
        <p:nvSpPr>
          <p:cNvPr id="5" name="Espace réservé du pied de page 4"/>
          <p:cNvSpPr>
            <a:spLocks noGrp="1"/>
          </p:cNvSpPr>
          <p:nvPr>
            <p:ph type="ftr" sz="quarter" idx="11"/>
          </p:nvPr>
        </p:nvSpPr>
        <p:spPr/>
        <p:txBody>
          <a:bodyPr/>
          <a:lstStyle/>
          <a:p>
            <a:endParaRPr lang="fr-CA" dirty="0"/>
          </a:p>
        </p:txBody>
      </p:sp>
      <p:sp>
        <p:nvSpPr>
          <p:cNvPr id="6" name="Espace réservé du numéro de diapositive 5"/>
          <p:cNvSpPr>
            <a:spLocks noGrp="1"/>
          </p:cNvSpPr>
          <p:nvPr>
            <p:ph type="sldNum" sz="quarter" idx="12"/>
          </p:nvPr>
        </p:nvSpPr>
        <p:spPr/>
        <p:txBody>
          <a:bodyPr/>
          <a:lstStyle/>
          <a:p>
            <a:fld id="{7D548AB2-7413-421F-8746-D8D8BC6DDB9B}" type="slidenum">
              <a:rPr lang="fr-CA" smtClean="0"/>
              <a:pPr/>
              <a:t>‹N°›</a:t>
            </a:fld>
            <a:endParaRPr lang="fr-CA" dirty="0"/>
          </a:p>
        </p:txBody>
      </p:sp>
    </p:spTree>
    <p:extLst>
      <p:ext uri="{BB962C8B-B14F-4D97-AF65-F5344CB8AC3E}">
        <p14:creationId xmlns:p14="http://schemas.microsoft.com/office/powerpoint/2010/main" val="382088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p:cNvSpPr>
            <a:spLocks noGrp="1"/>
          </p:cNvSpPr>
          <p:nvPr>
            <p:ph type="dt" sz="half" idx="10"/>
          </p:nvPr>
        </p:nvSpPr>
        <p:spPr/>
        <p:txBody>
          <a:bodyPr/>
          <a:lstStyle/>
          <a:p>
            <a:fld id="{EEB21C60-B612-4429-AD1E-A9048EA08812}" type="datetimeFigureOut">
              <a:rPr lang="fr-CA" smtClean="0"/>
              <a:pPr/>
              <a:t>2016-10-30</a:t>
            </a:fld>
            <a:endParaRPr lang="fr-CA" dirty="0"/>
          </a:p>
        </p:txBody>
      </p:sp>
      <p:sp>
        <p:nvSpPr>
          <p:cNvPr id="6" name="Espace réservé du pied de page 5"/>
          <p:cNvSpPr>
            <a:spLocks noGrp="1"/>
          </p:cNvSpPr>
          <p:nvPr>
            <p:ph type="ftr" sz="quarter" idx="11"/>
          </p:nvPr>
        </p:nvSpPr>
        <p:spPr/>
        <p:txBody>
          <a:bodyPr/>
          <a:lstStyle/>
          <a:p>
            <a:endParaRPr lang="fr-CA" dirty="0"/>
          </a:p>
        </p:txBody>
      </p:sp>
      <p:sp>
        <p:nvSpPr>
          <p:cNvPr id="7" name="Espace réservé du numéro de diapositive 6"/>
          <p:cNvSpPr>
            <a:spLocks noGrp="1"/>
          </p:cNvSpPr>
          <p:nvPr>
            <p:ph type="sldNum" sz="quarter" idx="12"/>
          </p:nvPr>
        </p:nvSpPr>
        <p:spPr/>
        <p:txBody>
          <a:bodyPr/>
          <a:lstStyle/>
          <a:p>
            <a:fld id="{7D548AB2-7413-421F-8746-D8D8BC6DDB9B}" type="slidenum">
              <a:rPr lang="fr-CA" smtClean="0"/>
              <a:pPr/>
              <a:t>‹N°›</a:t>
            </a:fld>
            <a:endParaRPr lang="fr-CA" dirty="0"/>
          </a:p>
        </p:txBody>
      </p:sp>
    </p:spTree>
    <p:extLst>
      <p:ext uri="{BB962C8B-B14F-4D97-AF65-F5344CB8AC3E}">
        <p14:creationId xmlns:p14="http://schemas.microsoft.com/office/powerpoint/2010/main" val="731796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p:cNvSpPr>
            <a:spLocks noGrp="1"/>
          </p:cNvSpPr>
          <p:nvPr>
            <p:ph type="dt" sz="half" idx="10"/>
          </p:nvPr>
        </p:nvSpPr>
        <p:spPr/>
        <p:txBody>
          <a:bodyPr/>
          <a:lstStyle/>
          <a:p>
            <a:fld id="{EEB21C60-B612-4429-AD1E-A9048EA08812}" type="datetimeFigureOut">
              <a:rPr lang="fr-CA" smtClean="0"/>
              <a:pPr/>
              <a:t>2016-10-30</a:t>
            </a:fld>
            <a:endParaRPr lang="fr-CA" dirty="0"/>
          </a:p>
        </p:txBody>
      </p:sp>
      <p:sp>
        <p:nvSpPr>
          <p:cNvPr id="8" name="Espace réservé du pied de page 7"/>
          <p:cNvSpPr>
            <a:spLocks noGrp="1"/>
          </p:cNvSpPr>
          <p:nvPr>
            <p:ph type="ftr" sz="quarter" idx="11"/>
          </p:nvPr>
        </p:nvSpPr>
        <p:spPr/>
        <p:txBody>
          <a:bodyPr/>
          <a:lstStyle/>
          <a:p>
            <a:endParaRPr lang="fr-CA" dirty="0"/>
          </a:p>
        </p:txBody>
      </p:sp>
      <p:sp>
        <p:nvSpPr>
          <p:cNvPr id="9" name="Espace réservé du numéro de diapositive 8"/>
          <p:cNvSpPr>
            <a:spLocks noGrp="1"/>
          </p:cNvSpPr>
          <p:nvPr>
            <p:ph type="sldNum" sz="quarter" idx="12"/>
          </p:nvPr>
        </p:nvSpPr>
        <p:spPr/>
        <p:txBody>
          <a:bodyPr/>
          <a:lstStyle/>
          <a:p>
            <a:fld id="{7D548AB2-7413-421F-8746-D8D8BC6DDB9B}" type="slidenum">
              <a:rPr lang="fr-CA" smtClean="0"/>
              <a:pPr/>
              <a:t>‹N°›</a:t>
            </a:fld>
            <a:endParaRPr lang="fr-CA" dirty="0"/>
          </a:p>
        </p:txBody>
      </p:sp>
    </p:spTree>
    <p:extLst>
      <p:ext uri="{BB962C8B-B14F-4D97-AF65-F5344CB8AC3E}">
        <p14:creationId xmlns:p14="http://schemas.microsoft.com/office/powerpoint/2010/main" val="153714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e la date 2"/>
          <p:cNvSpPr>
            <a:spLocks noGrp="1"/>
          </p:cNvSpPr>
          <p:nvPr>
            <p:ph type="dt" sz="half" idx="10"/>
          </p:nvPr>
        </p:nvSpPr>
        <p:spPr/>
        <p:txBody>
          <a:bodyPr/>
          <a:lstStyle/>
          <a:p>
            <a:fld id="{EEB21C60-B612-4429-AD1E-A9048EA08812}" type="datetimeFigureOut">
              <a:rPr lang="fr-CA" smtClean="0"/>
              <a:pPr/>
              <a:t>2016-10-30</a:t>
            </a:fld>
            <a:endParaRPr lang="fr-CA" dirty="0"/>
          </a:p>
        </p:txBody>
      </p:sp>
      <p:sp>
        <p:nvSpPr>
          <p:cNvPr id="4" name="Espace réservé du pied de page 3"/>
          <p:cNvSpPr>
            <a:spLocks noGrp="1"/>
          </p:cNvSpPr>
          <p:nvPr>
            <p:ph type="ftr" sz="quarter" idx="11"/>
          </p:nvPr>
        </p:nvSpPr>
        <p:spPr/>
        <p:txBody>
          <a:bodyPr/>
          <a:lstStyle/>
          <a:p>
            <a:endParaRPr lang="fr-CA" dirty="0"/>
          </a:p>
        </p:txBody>
      </p:sp>
      <p:sp>
        <p:nvSpPr>
          <p:cNvPr id="5" name="Espace réservé du numéro de diapositive 4"/>
          <p:cNvSpPr>
            <a:spLocks noGrp="1"/>
          </p:cNvSpPr>
          <p:nvPr>
            <p:ph type="sldNum" sz="quarter" idx="12"/>
          </p:nvPr>
        </p:nvSpPr>
        <p:spPr/>
        <p:txBody>
          <a:bodyPr/>
          <a:lstStyle/>
          <a:p>
            <a:fld id="{7D548AB2-7413-421F-8746-D8D8BC6DDB9B}" type="slidenum">
              <a:rPr lang="fr-CA" smtClean="0"/>
              <a:pPr/>
              <a:t>‹N°›</a:t>
            </a:fld>
            <a:endParaRPr lang="fr-CA" dirty="0"/>
          </a:p>
        </p:txBody>
      </p:sp>
    </p:spTree>
    <p:extLst>
      <p:ext uri="{BB962C8B-B14F-4D97-AF65-F5344CB8AC3E}">
        <p14:creationId xmlns:p14="http://schemas.microsoft.com/office/powerpoint/2010/main" val="2506611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EB21C60-B612-4429-AD1E-A9048EA08812}" type="datetimeFigureOut">
              <a:rPr lang="fr-CA" smtClean="0"/>
              <a:pPr/>
              <a:t>2016-10-30</a:t>
            </a:fld>
            <a:endParaRPr lang="fr-CA" dirty="0"/>
          </a:p>
        </p:txBody>
      </p:sp>
      <p:sp>
        <p:nvSpPr>
          <p:cNvPr id="3" name="Espace réservé du pied de page 2"/>
          <p:cNvSpPr>
            <a:spLocks noGrp="1"/>
          </p:cNvSpPr>
          <p:nvPr>
            <p:ph type="ftr" sz="quarter" idx="11"/>
          </p:nvPr>
        </p:nvSpPr>
        <p:spPr/>
        <p:txBody>
          <a:bodyPr/>
          <a:lstStyle/>
          <a:p>
            <a:endParaRPr lang="fr-CA" dirty="0"/>
          </a:p>
        </p:txBody>
      </p:sp>
      <p:sp>
        <p:nvSpPr>
          <p:cNvPr id="4" name="Espace réservé du numéro de diapositive 3"/>
          <p:cNvSpPr>
            <a:spLocks noGrp="1"/>
          </p:cNvSpPr>
          <p:nvPr>
            <p:ph type="sldNum" sz="quarter" idx="12"/>
          </p:nvPr>
        </p:nvSpPr>
        <p:spPr/>
        <p:txBody>
          <a:bodyPr/>
          <a:lstStyle/>
          <a:p>
            <a:fld id="{7D548AB2-7413-421F-8746-D8D8BC6DDB9B}" type="slidenum">
              <a:rPr lang="fr-CA" smtClean="0"/>
              <a:pPr/>
              <a:t>‹N°›</a:t>
            </a:fld>
            <a:endParaRPr lang="fr-CA" dirty="0"/>
          </a:p>
        </p:txBody>
      </p:sp>
    </p:spTree>
    <p:extLst>
      <p:ext uri="{BB962C8B-B14F-4D97-AF65-F5344CB8AC3E}">
        <p14:creationId xmlns:p14="http://schemas.microsoft.com/office/powerpoint/2010/main" val="297855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EEB21C60-B612-4429-AD1E-A9048EA08812}" type="datetimeFigureOut">
              <a:rPr lang="fr-CA" smtClean="0"/>
              <a:pPr/>
              <a:t>2016-10-30</a:t>
            </a:fld>
            <a:endParaRPr lang="fr-CA" dirty="0"/>
          </a:p>
        </p:txBody>
      </p:sp>
      <p:sp>
        <p:nvSpPr>
          <p:cNvPr id="6" name="Espace réservé du pied de page 5"/>
          <p:cNvSpPr>
            <a:spLocks noGrp="1"/>
          </p:cNvSpPr>
          <p:nvPr>
            <p:ph type="ftr" sz="quarter" idx="11"/>
          </p:nvPr>
        </p:nvSpPr>
        <p:spPr/>
        <p:txBody>
          <a:bodyPr/>
          <a:lstStyle/>
          <a:p>
            <a:endParaRPr lang="fr-CA" dirty="0"/>
          </a:p>
        </p:txBody>
      </p:sp>
      <p:sp>
        <p:nvSpPr>
          <p:cNvPr id="7" name="Espace réservé du numéro de diapositive 6"/>
          <p:cNvSpPr>
            <a:spLocks noGrp="1"/>
          </p:cNvSpPr>
          <p:nvPr>
            <p:ph type="sldNum" sz="quarter" idx="12"/>
          </p:nvPr>
        </p:nvSpPr>
        <p:spPr/>
        <p:txBody>
          <a:bodyPr/>
          <a:lstStyle/>
          <a:p>
            <a:fld id="{7D548AB2-7413-421F-8746-D8D8BC6DDB9B}" type="slidenum">
              <a:rPr lang="fr-CA" smtClean="0"/>
              <a:pPr/>
              <a:t>‹N°›</a:t>
            </a:fld>
            <a:endParaRPr lang="fr-CA" dirty="0"/>
          </a:p>
        </p:txBody>
      </p:sp>
    </p:spTree>
    <p:extLst>
      <p:ext uri="{BB962C8B-B14F-4D97-AF65-F5344CB8AC3E}">
        <p14:creationId xmlns:p14="http://schemas.microsoft.com/office/powerpoint/2010/main" val="2897170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EEB21C60-B612-4429-AD1E-A9048EA08812}" type="datetimeFigureOut">
              <a:rPr lang="fr-CA" smtClean="0"/>
              <a:pPr/>
              <a:t>2016-10-30</a:t>
            </a:fld>
            <a:endParaRPr lang="fr-CA" dirty="0"/>
          </a:p>
        </p:txBody>
      </p:sp>
      <p:sp>
        <p:nvSpPr>
          <p:cNvPr id="6" name="Espace réservé du pied de page 5"/>
          <p:cNvSpPr>
            <a:spLocks noGrp="1"/>
          </p:cNvSpPr>
          <p:nvPr>
            <p:ph type="ftr" sz="quarter" idx="11"/>
          </p:nvPr>
        </p:nvSpPr>
        <p:spPr/>
        <p:txBody>
          <a:bodyPr/>
          <a:lstStyle/>
          <a:p>
            <a:endParaRPr lang="fr-CA" dirty="0"/>
          </a:p>
        </p:txBody>
      </p:sp>
      <p:sp>
        <p:nvSpPr>
          <p:cNvPr id="7" name="Espace réservé du numéro de diapositive 6"/>
          <p:cNvSpPr>
            <a:spLocks noGrp="1"/>
          </p:cNvSpPr>
          <p:nvPr>
            <p:ph type="sldNum" sz="quarter" idx="12"/>
          </p:nvPr>
        </p:nvSpPr>
        <p:spPr/>
        <p:txBody>
          <a:bodyPr/>
          <a:lstStyle/>
          <a:p>
            <a:fld id="{7D548AB2-7413-421F-8746-D8D8BC6DDB9B}" type="slidenum">
              <a:rPr lang="fr-CA" smtClean="0"/>
              <a:pPr/>
              <a:t>‹N°›</a:t>
            </a:fld>
            <a:endParaRPr lang="fr-CA" dirty="0"/>
          </a:p>
        </p:txBody>
      </p:sp>
    </p:spTree>
    <p:extLst>
      <p:ext uri="{BB962C8B-B14F-4D97-AF65-F5344CB8AC3E}">
        <p14:creationId xmlns:p14="http://schemas.microsoft.com/office/powerpoint/2010/main" val="713474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B21C60-B612-4429-AD1E-A9048EA08812}" type="datetimeFigureOut">
              <a:rPr lang="fr-CA" smtClean="0"/>
              <a:pPr/>
              <a:t>2016-10-30</a:t>
            </a:fld>
            <a:endParaRPr lang="fr-CA"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548AB2-7413-421F-8746-D8D8BC6DDB9B}" type="slidenum">
              <a:rPr lang="fr-CA" smtClean="0"/>
              <a:pPr/>
              <a:t>‹N°›</a:t>
            </a:fld>
            <a:endParaRPr lang="fr-CA" dirty="0"/>
          </a:p>
        </p:txBody>
      </p:sp>
    </p:spTree>
    <p:extLst>
      <p:ext uri="{BB962C8B-B14F-4D97-AF65-F5344CB8AC3E}">
        <p14:creationId xmlns:p14="http://schemas.microsoft.com/office/powerpoint/2010/main" val="863305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5.emf"/><Relationship Id="rId4"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8.emf"/><Relationship Id="rId4" Type="http://schemas.openxmlformats.org/officeDocument/2006/relationships/oleObject" Target="../embeddings/oleObject4.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9.emf"/><Relationship Id="rId4" Type="http://schemas.openxmlformats.org/officeDocument/2006/relationships/oleObject" Target="../embeddings/oleObject5.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10.emf"/><Relationship Id="rId4" Type="http://schemas.openxmlformats.org/officeDocument/2006/relationships/oleObject" Target="../embeddings/oleObject6.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5.xml"/><Relationship Id="rId1" Type="http://schemas.openxmlformats.org/officeDocument/2006/relationships/vmlDrawing" Target="../drawings/vmlDrawing7.vml"/><Relationship Id="rId4" Type="http://schemas.openxmlformats.org/officeDocument/2006/relationships/image" Target="../media/image11.e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12.emf"/><Relationship Id="rId4" Type="http://schemas.openxmlformats.org/officeDocument/2006/relationships/oleObject" Target="../embeddings/oleObject8.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vmlDrawing" Target="../drawings/vmlDrawing9.vml"/><Relationship Id="rId5" Type="http://schemas.openxmlformats.org/officeDocument/2006/relationships/image" Target="../media/image13.emf"/><Relationship Id="rId4" Type="http://schemas.openxmlformats.org/officeDocument/2006/relationships/oleObject" Target="../embeddings/oleObject9.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14.emf"/><Relationship Id="rId4" Type="http://schemas.openxmlformats.org/officeDocument/2006/relationships/oleObject" Target="../embeddings/oleObject10.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15.emf"/><Relationship Id="rId4" Type="http://schemas.openxmlformats.org/officeDocument/2006/relationships/oleObject" Target="../embeddings/oleObject11.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16.emf"/><Relationship Id="rId4" Type="http://schemas.openxmlformats.org/officeDocument/2006/relationships/oleObject" Target="../embeddings/oleObject12.bin"/></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image" Target="../media/image17.em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18.emf"/><Relationship Id="rId4" Type="http://schemas.openxmlformats.org/officeDocument/2006/relationships/oleObject" Target="../embeddings/oleObject14.bin"/></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image" Target="../media/image22.emf"/><Relationship Id="rId4" Type="http://schemas.openxmlformats.org/officeDocument/2006/relationships/oleObject" Target="../embeddings/oleObject15.bin"/></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6.vml"/><Relationship Id="rId4" Type="http://schemas.openxmlformats.org/officeDocument/2006/relationships/image" Target="../media/image29.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7.vml"/><Relationship Id="rId4" Type="http://schemas.openxmlformats.org/officeDocument/2006/relationships/image" Target="../media/image30.emf"/></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mlDrawing" Target="../drawings/vmlDrawing18.vml"/><Relationship Id="rId5" Type="http://schemas.openxmlformats.org/officeDocument/2006/relationships/image" Target="../media/image31.emf"/><Relationship Id="rId4" Type="http://schemas.openxmlformats.org/officeDocument/2006/relationships/oleObject" Target="../embeddings/oleObject18.bin"/></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19.vml"/><Relationship Id="rId5" Type="http://schemas.openxmlformats.org/officeDocument/2006/relationships/image" Target="../media/image33.emf"/><Relationship Id="rId4" Type="http://schemas.openxmlformats.org/officeDocument/2006/relationships/oleObject" Target="../embeddings/oleObject19.bin"/></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A" dirty="0"/>
          </a:p>
        </p:txBody>
      </p:sp>
      <p:sp>
        <p:nvSpPr>
          <p:cNvPr id="3" name="Espace réservé du contenu 2"/>
          <p:cNvSpPr>
            <a:spLocks noGrp="1"/>
          </p:cNvSpPr>
          <p:nvPr>
            <p:ph idx="1"/>
          </p:nvPr>
        </p:nvSpPr>
        <p:spPr/>
        <p:txBody>
          <a:bodyPr>
            <a:normAutofit fontScale="77500" lnSpcReduction="20000"/>
          </a:bodyPr>
          <a:lstStyle/>
          <a:p>
            <a:pPr marL="0" indent="0">
              <a:buNone/>
            </a:pPr>
            <a:endParaRPr lang="fr-CA" dirty="0"/>
          </a:p>
          <a:p>
            <a:pPr marL="0" indent="0">
              <a:buNone/>
            </a:pPr>
            <a:r>
              <a:rPr lang="fr-CA" b="1" dirty="0"/>
              <a:t>Définitions; quantique</a:t>
            </a:r>
          </a:p>
          <a:p>
            <a:pPr marL="0" indent="0">
              <a:buNone/>
            </a:pPr>
            <a:r>
              <a:rPr lang="fr-CA" b="1" dirty="0"/>
              <a:t>                      subquantique</a:t>
            </a:r>
          </a:p>
          <a:p>
            <a:pPr marL="0" indent="0">
              <a:buNone/>
            </a:pPr>
            <a:r>
              <a:rPr lang="fr-CA" b="1" dirty="0"/>
              <a:t>                      métaquantique</a:t>
            </a:r>
          </a:p>
          <a:p>
            <a:pPr marL="0" indent="0">
              <a:buNone/>
            </a:pPr>
            <a:endParaRPr lang="fr-CA" b="1" dirty="0"/>
          </a:p>
          <a:p>
            <a:pPr marL="0" indent="0">
              <a:buNone/>
            </a:pPr>
            <a:r>
              <a:rPr lang="fr-CA" b="1" dirty="0"/>
              <a:t>                      sémiotique / sémantique</a:t>
            </a:r>
          </a:p>
          <a:p>
            <a:pPr marL="0" indent="0">
              <a:buNone/>
            </a:pPr>
            <a:r>
              <a:rPr lang="fr-CA" b="1" dirty="0"/>
              <a:t>                      ontique / ontologique</a:t>
            </a:r>
          </a:p>
          <a:p>
            <a:pPr marL="0" indent="0">
              <a:buNone/>
            </a:pPr>
            <a:r>
              <a:rPr lang="fr-CA" b="1" dirty="0"/>
              <a:t>                      linéaire/ non linéaire</a:t>
            </a:r>
          </a:p>
          <a:p>
            <a:pPr marL="0" indent="0">
              <a:buNone/>
            </a:pPr>
            <a:endParaRPr lang="fr-CA" b="1" dirty="0"/>
          </a:p>
          <a:p>
            <a:pPr marL="0" indent="0">
              <a:buNone/>
            </a:pPr>
            <a:r>
              <a:rPr lang="fr-CA" b="1" dirty="0"/>
              <a:t>                      résonance ≈ équivalence vibratoire</a:t>
            </a:r>
          </a:p>
          <a:p>
            <a:pPr marL="0" indent="0">
              <a:buNone/>
            </a:pPr>
            <a:r>
              <a:rPr lang="fr-CA" b="1" dirty="0"/>
              <a:t>                      hologramme/holon</a:t>
            </a:r>
          </a:p>
          <a:p>
            <a:pPr marL="0" indent="0">
              <a:buNone/>
            </a:pPr>
            <a:endParaRPr lang="fr-CA" dirty="0"/>
          </a:p>
        </p:txBody>
      </p:sp>
      <p:grpSp>
        <p:nvGrpSpPr>
          <p:cNvPr id="4" name="Groupe 3"/>
          <p:cNvGrpSpPr/>
          <p:nvPr/>
        </p:nvGrpSpPr>
        <p:grpSpPr>
          <a:xfrm>
            <a:off x="688731" y="476672"/>
            <a:ext cx="7766538" cy="1143000"/>
            <a:chOff x="314577" y="0"/>
            <a:chExt cx="7766538" cy="1143000"/>
          </a:xfrm>
        </p:grpSpPr>
        <p:sp>
          <p:nvSpPr>
            <p:cNvPr id="5" name="Rectangle à coins arrondis 4"/>
            <p:cNvSpPr/>
            <p:nvPr/>
          </p:nvSpPr>
          <p:spPr>
            <a:xfrm>
              <a:off x="314577" y="0"/>
              <a:ext cx="7766538" cy="1143000"/>
            </a:xfrm>
            <a:prstGeom prst="roundRect">
              <a:avLst/>
            </a:prstGeom>
          </p:spPr>
          <p:style>
            <a:lnRef idx="0">
              <a:schemeClr val="accent4"/>
            </a:lnRef>
            <a:fillRef idx="3">
              <a:schemeClr val="accent4"/>
            </a:fillRef>
            <a:effectRef idx="3">
              <a:schemeClr val="accent4"/>
            </a:effectRef>
            <a:fontRef idx="minor">
              <a:schemeClr val="lt1"/>
            </a:fontRef>
          </p:style>
          <p:txBody>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fr-CA" dirty="0"/>
            </a:p>
          </p:txBody>
        </p:sp>
        <p:sp>
          <p:nvSpPr>
            <p:cNvPr id="6" name="Rectangle 5"/>
            <p:cNvSpPr/>
            <p:nvPr/>
          </p:nvSpPr>
          <p:spPr>
            <a:xfrm>
              <a:off x="426171" y="55797"/>
              <a:ext cx="7654944" cy="10314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defTabSz="1422400">
                <a:lnSpc>
                  <a:spcPct val="90000"/>
                </a:lnSpc>
                <a:spcBef>
                  <a:spcPct val="0"/>
                </a:spcBef>
                <a:spcAft>
                  <a:spcPct val="35000"/>
                </a:spcAft>
              </a:pPr>
              <a:r>
                <a:rPr lang="fr-CA" sz="3200" dirty="0"/>
                <a:t>Biosémantique Égo et Alter Égo</a:t>
              </a:r>
            </a:p>
          </p:txBody>
        </p:sp>
      </p:grpSp>
    </p:spTree>
    <p:extLst>
      <p:ext uri="{BB962C8B-B14F-4D97-AF65-F5344CB8AC3E}">
        <p14:creationId xmlns:p14="http://schemas.microsoft.com/office/powerpoint/2010/main" val="2113350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Jean\Pictures\copie_embryon_flat.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124744"/>
            <a:ext cx="8983981" cy="676875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e 3"/>
          <p:cNvGrpSpPr/>
          <p:nvPr/>
        </p:nvGrpSpPr>
        <p:grpSpPr>
          <a:xfrm>
            <a:off x="555763" y="773832"/>
            <a:ext cx="7766538" cy="1143000"/>
            <a:chOff x="314577" y="0"/>
            <a:chExt cx="7766538" cy="1143000"/>
          </a:xfrm>
        </p:grpSpPr>
        <p:sp>
          <p:nvSpPr>
            <p:cNvPr id="5" name="Rectangle à coins arrondis 4"/>
            <p:cNvSpPr/>
            <p:nvPr/>
          </p:nvSpPr>
          <p:spPr>
            <a:xfrm>
              <a:off x="314577" y="0"/>
              <a:ext cx="7766538" cy="1143000"/>
            </a:xfrm>
            <a:prstGeom prst="roundRect">
              <a:avLst/>
            </a:prstGeom>
          </p:spPr>
          <p:style>
            <a:lnRef idx="0">
              <a:schemeClr val="accent4"/>
            </a:lnRef>
            <a:fillRef idx="3">
              <a:schemeClr val="accent4"/>
            </a:fillRef>
            <a:effectRef idx="3">
              <a:schemeClr val="accent4"/>
            </a:effectRef>
            <a:fontRef idx="minor">
              <a:schemeClr val="lt1"/>
            </a:fontRef>
          </p:style>
          <p:txBody>
            <a:bodyPr/>
            <a:lstStyle/>
            <a:p>
              <a:endParaRPr lang="fr-CA" dirty="0"/>
            </a:p>
          </p:txBody>
        </p:sp>
        <p:sp>
          <p:nvSpPr>
            <p:cNvPr id="6" name="Rectangle 5"/>
            <p:cNvSpPr/>
            <p:nvPr/>
          </p:nvSpPr>
          <p:spPr>
            <a:xfrm>
              <a:off x="426171" y="55797"/>
              <a:ext cx="7654944" cy="10314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fr-CA" sz="3200" dirty="0"/>
                <a:t>Résonance tissulaire</a:t>
              </a:r>
            </a:p>
          </p:txBody>
        </p:sp>
      </p:grpSp>
    </p:spTree>
    <p:extLst>
      <p:ext uri="{BB962C8B-B14F-4D97-AF65-F5344CB8AC3E}">
        <p14:creationId xmlns:p14="http://schemas.microsoft.com/office/powerpoint/2010/main" val="3073411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115616" y="1600200"/>
            <a:ext cx="8028384" cy="4525963"/>
          </a:xfrm>
        </p:spPr>
        <p:txBody>
          <a:bodyPr/>
          <a:lstStyle/>
          <a:p>
            <a:endParaRPr lang="fr-CA" dirty="0"/>
          </a:p>
        </p:txBody>
      </p:sp>
      <p:graphicFrame>
        <p:nvGraphicFramePr>
          <p:cNvPr id="4" name="Objet 3"/>
          <p:cNvGraphicFramePr>
            <a:graphicFrameLocks noChangeAspect="1"/>
          </p:cNvGraphicFramePr>
          <p:nvPr>
            <p:extLst>
              <p:ext uri="{D42A27DB-BD31-4B8C-83A1-F6EECF244321}">
                <p14:modId xmlns:p14="http://schemas.microsoft.com/office/powerpoint/2010/main" val="3586168280"/>
              </p:ext>
            </p:extLst>
          </p:nvPr>
        </p:nvGraphicFramePr>
        <p:xfrm>
          <a:off x="107504" y="384677"/>
          <a:ext cx="9005655" cy="7364803"/>
        </p:xfrm>
        <a:graphic>
          <a:graphicData uri="http://schemas.openxmlformats.org/presentationml/2006/ole">
            <mc:AlternateContent xmlns:mc="http://schemas.openxmlformats.org/markup-compatibility/2006">
              <mc:Choice xmlns:v="urn:schemas-microsoft-com:vml" Requires="v">
                <p:oleObj spid="_x0000_s16545" name="Acrobat Document" r:id="rId4" imgW="10051560" imgH="7784640" progId="AcroExch.Document.7">
                  <p:embed/>
                </p:oleObj>
              </mc:Choice>
              <mc:Fallback>
                <p:oleObj name="Acrobat Document" r:id="rId4" imgW="10051560" imgH="7784640" progId="AcroExch.Document.7">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84677"/>
                        <a:ext cx="9005655" cy="7364803"/>
                      </a:xfrm>
                      <a:prstGeom prst="rect">
                        <a:avLst/>
                      </a:prstGeom>
                      <a:noFill/>
                      <a:extLst/>
                    </p:spPr>
                  </p:pic>
                </p:oleObj>
              </mc:Fallback>
            </mc:AlternateContent>
          </a:graphicData>
        </a:graphic>
      </p:graphicFrame>
      <p:grpSp>
        <p:nvGrpSpPr>
          <p:cNvPr id="5" name="Groupe 4"/>
          <p:cNvGrpSpPr/>
          <p:nvPr/>
        </p:nvGrpSpPr>
        <p:grpSpPr>
          <a:xfrm>
            <a:off x="555763" y="773832"/>
            <a:ext cx="7766538" cy="1143000"/>
            <a:chOff x="314577" y="0"/>
            <a:chExt cx="7766538" cy="1143000"/>
          </a:xfrm>
        </p:grpSpPr>
        <p:sp>
          <p:nvSpPr>
            <p:cNvPr id="6" name="Rectangle à coins arrondis 5"/>
            <p:cNvSpPr/>
            <p:nvPr/>
          </p:nvSpPr>
          <p:spPr>
            <a:xfrm>
              <a:off x="314577" y="0"/>
              <a:ext cx="7766538" cy="1143000"/>
            </a:xfrm>
            <a:prstGeom prst="roundRect">
              <a:avLst/>
            </a:prstGeom>
          </p:spPr>
          <p:style>
            <a:lnRef idx="0">
              <a:schemeClr val="accent4"/>
            </a:lnRef>
            <a:fillRef idx="3">
              <a:schemeClr val="accent4"/>
            </a:fillRef>
            <a:effectRef idx="3">
              <a:schemeClr val="accent4"/>
            </a:effectRef>
            <a:fontRef idx="minor">
              <a:schemeClr val="lt1"/>
            </a:fontRef>
          </p:style>
          <p:txBody>
            <a:bodyPr/>
            <a:lstStyle/>
            <a:p>
              <a:endParaRPr lang="fr-CA" dirty="0"/>
            </a:p>
          </p:txBody>
        </p:sp>
        <p:sp>
          <p:nvSpPr>
            <p:cNvPr id="7" name="Rectangle 6"/>
            <p:cNvSpPr/>
            <p:nvPr/>
          </p:nvSpPr>
          <p:spPr>
            <a:xfrm>
              <a:off x="426171" y="55797"/>
              <a:ext cx="7654944" cy="10314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fr-CA" sz="3200" dirty="0"/>
                <a:t>Résonance biosémantique</a:t>
              </a:r>
            </a:p>
          </p:txBody>
        </p:sp>
      </p:grpSp>
      <p:sp>
        <p:nvSpPr>
          <p:cNvPr id="9" name="ZoneTexte 8"/>
          <p:cNvSpPr txBox="1"/>
          <p:nvPr/>
        </p:nvSpPr>
        <p:spPr>
          <a:xfrm>
            <a:off x="899592" y="2060848"/>
            <a:ext cx="6696744" cy="461665"/>
          </a:xfrm>
          <a:prstGeom prst="rect">
            <a:avLst/>
          </a:prstGeom>
          <a:noFill/>
        </p:spPr>
        <p:txBody>
          <a:bodyPr wrap="square" rtlCol="0">
            <a:spAutoFit/>
          </a:bodyPr>
          <a:lstStyle/>
          <a:p>
            <a:r>
              <a:rPr lang="fr-CA" sz="2400" b="1" dirty="0"/>
              <a:t>Spectre vibratoire matière/antimatière (aura)</a:t>
            </a:r>
          </a:p>
        </p:txBody>
      </p:sp>
    </p:spTree>
    <p:extLst>
      <p:ext uri="{BB962C8B-B14F-4D97-AF65-F5344CB8AC3E}">
        <p14:creationId xmlns:p14="http://schemas.microsoft.com/office/powerpoint/2010/main" val="3402488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C:\Users\Jean\Pictures\spectre matière-anti.jpg"/>
          <p:cNvPicPr>
            <a:picLocks noGrp="1"/>
          </p:cNvPicPr>
          <p:nvPr>
            <p:ph idx="1"/>
          </p:nvPr>
        </p:nvPicPr>
        <p:blipFill rotWithShape="1">
          <a:blip r:embed="rId3" cstate="print">
            <a:extLst>
              <a:ext uri="{28A0092B-C50C-407E-A947-70E740481C1C}">
                <a14:useLocalDpi xmlns:a14="http://schemas.microsoft.com/office/drawing/2010/main" val="0"/>
              </a:ext>
            </a:extLst>
          </a:blip>
          <a:srcRect l="8346"/>
          <a:stretch/>
        </p:blipFill>
        <p:spPr bwMode="auto">
          <a:xfrm>
            <a:off x="-180528" y="1052736"/>
            <a:ext cx="9445851" cy="6120680"/>
          </a:xfrm>
          <a:prstGeom prst="rect">
            <a:avLst/>
          </a:prstGeom>
          <a:noFill/>
          <a:ln>
            <a:noFill/>
          </a:ln>
        </p:spPr>
      </p:pic>
      <p:grpSp>
        <p:nvGrpSpPr>
          <p:cNvPr id="5" name="Groupe 4"/>
          <p:cNvGrpSpPr/>
          <p:nvPr/>
        </p:nvGrpSpPr>
        <p:grpSpPr>
          <a:xfrm>
            <a:off x="555763" y="773832"/>
            <a:ext cx="7766538" cy="1143000"/>
            <a:chOff x="314577" y="0"/>
            <a:chExt cx="7766538" cy="1143000"/>
          </a:xfrm>
        </p:grpSpPr>
        <p:sp>
          <p:nvSpPr>
            <p:cNvPr id="6" name="Rectangle à coins arrondis 5"/>
            <p:cNvSpPr/>
            <p:nvPr/>
          </p:nvSpPr>
          <p:spPr>
            <a:xfrm>
              <a:off x="314577" y="0"/>
              <a:ext cx="7766538" cy="1143000"/>
            </a:xfrm>
            <a:prstGeom prst="roundRect">
              <a:avLst/>
            </a:prstGeom>
          </p:spPr>
          <p:style>
            <a:lnRef idx="0">
              <a:schemeClr val="accent4"/>
            </a:lnRef>
            <a:fillRef idx="3">
              <a:schemeClr val="accent4"/>
            </a:fillRef>
            <a:effectRef idx="3">
              <a:schemeClr val="accent4"/>
            </a:effectRef>
            <a:fontRef idx="minor">
              <a:schemeClr val="lt1"/>
            </a:fontRef>
          </p:style>
          <p:txBody>
            <a:bodyPr/>
            <a:lstStyle/>
            <a:p>
              <a:endParaRPr lang="fr-CA" dirty="0"/>
            </a:p>
          </p:txBody>
        </p:sp>
        <p:sp>
          <p:nvSpPr>
            <p:cNvPr id="7" name="Rectangle 6"/>
            <p:cNvSpPr/>
            <p:nvPr/>
          </p:nvSpPr>
          <p:spPr>
            <a:xfrm>
              <a:off x="426171" y="55797"/>
              <a:ext cx="7654944" cy="10314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fr-CA" sz="3200" dirty="0"/>
                <a:t>Équivalences vibratoires </a:t>
              </a:r>
              <a:br>
                <a:rPr lang="fr-CA" sz="3200" dirty="0"/>
              </a:br>
              <a:r>
                <a:rPr lang="fr-CA" sz="3200" dirty="0"/>
                <a:t>entre pigments et idéogrammes</a:t>
              </a:r>
            </a:p>
          </p:txBody>
        </p:sp>
      </p:grpSp>
      <p:sp>
        <p:nvSpPr>
          <p:cNvPr id="8" name="ZoneTexte 7"/>
          <p:cNvSpPr txBox="1"/>
          <p:nvPr/>
        </p:nvSpPr>
        <p:spPr>
          <a:xfrm>
            <a:off x="899592" y="2060848"/>
            <a:ext cx="6696744" cy="461665"/>
          </a:xfrm>
          <a:prstGeom prst="rect">
            <a:avLst/>
          </a:prstGeom>
          <a:noFill/>
        </p:spPr>
        <p:txBody>
          <a:bodyPr wrap="square" rtlCol="0">
            <a:spAutoFit/>
          </a:bodyPr>
          <a:lstStyle/>
          <a:p>
            <a:r>
              <a:rPr lang="fr-CA" sz="2400" b="1" dirty="0"/>
              <a:t>Spectre vibratoire matière/antimatière (aura)</a:t>
            </a:r>
          </a:p>
        </p:txBody>
      </p:sp>
    </p:spTree>
    <p:extLst>
      <p:ext uri="{BB962C8B-B14F-4D97-AF65-F5344CB8AC3E}">
        <p14:creationId xmlns:p14="http://schemas.microsoft.com/office/powerpoint/2010/main" val="499035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Jean\Pictures\schémas rémi\Holo 2011\ratte\structure absolue.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643436" y="1600200"/>
            <a:ext cx="5857128" cy="452596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e 3"/>
          <p:cNvGrpSpPr/>
          <p:nvPr/>
        </p:nvGrpSpPr>
        <p:grpSpPr>
          <a:xfrm>
            <a:off x="555763" y="773832"/>
            <a:ext cx="7766538" cy="1143000"/>
            <a:chOff x="314577" y="0"/>
            <a:chExt cx="7766538" cy="1143000"/>
          </a:xfrm>
        </p:grpSpPr>
        <p:sp>
          <p:nvSpPr>
            <p:cNvPr id="5" name="Rectangle à coins arrondis 4"/>
            <p:cNvSpPr/>
            <p:nvPr/>
          </p:nvSpPr>
          <p:spPr>
            <a:xfrm>
              <a:off x="314577" y="0"/>
              <a:ext cx="7766538" cy="1143000"/>
            </a:xfrm>
            <a:prstGeom prst="roundRect">
              <a:avLst/>
            </a:prstGeom>
          </p:spPr>
          <p:style>
            <a:lnRef idx="0">
              <a:schemeClr val="accent4"/>
            </a:lnRef>
            <a:fillRef idx="3">
              <a:schemeClr val="accent4"/>
            </a:fillRef>
            <a:effectRef idx="3">
              <a:schemeClr val="accent4"/>
            </a:effectRef>
            <a:fontRef idx="minor">
              <a:schemeClr val="lt1"/>
            </a:fontRef>
          </p:style>
          <p:txBody>
            <a:bodyPr/>
            <a:lstStyle/>
            <a:p>
              <a:endParaRPr lang="fr-CA" dirty="0"/>
            </a:p>
          </p:txBody>
        </p:sp>
        <p:sp>
          <p:nvSpPr>
            <p:cNvPr id="6" name="Rectangle 5"/>
            <p:cNvSpPr/>
            <p:nvPr/>
          </p:nvSpPr>
          <p:spPr>
            <a:xfrm>
              <a:off x="426171" y="55797"/>
              <a:ext cx="7654944" cy="10314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fr-CA" sz="3200" dirty="0">
                  <a:solidFill>
                    <a:srgbClr val="FF0000"/>
                  </a:solidFill>
                </a:rPr>
                <a:t>S</a:t>
              </a:r>
              <a:r>
                <a:rPr lang="fr-CA" sz="3200" dirty="0"/>
                <a:t>tructure </a:t>
              </a:r>
              <a:r>
                <a:rPr lang="fr-CA" sz="3200" dirty="0">
                  <a:solidFill>
                    <a:srgbClr val="FF0000"/>
                  </a:solidFill>
                </a:rPr>
                <a:t>A</a:t>
              </a:r>
              <a:r>
                <a:rPr lang="fr-CA" sz="3200" dirty="0"/>
                <a:t>bsolue </a:t>
              </a:r>
              <a:r>
                <a:rPr lang="fr-CA" sz="3200" dirty="0">
                  <a:solidFill>
                    <a:srgbClr val="FF0000"/>
                  </a:solidFill>
                </a:rPr>
                <a:t>S</a:t>
              </a:r>
              <a:r>
                <a:rPr lang="fr-CA" sz="3200" dirty="0"/>
                <a:t>phérique</a:t>
              </a:r>
            </a:p>
          </p:txBody>
        </p:sp>
      </p:grpSp>
    </p:spTree>
    <p:extLst>
      <p:ext uri="{BB962C8B-B14F-4D97-AF65-F5344CB8AC3E}">
        <p14:creationId xmlns:p14="http://schemas.microsoft.com/office/powerpoint/2010/main" val="2539705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A"/>
          </a:p>
        </p:txBody>
      </p:sp>
      <p:sp>
        <p:nvSpPr>
          <p:cNvPr id="7" name="Espace réservé du contenu 6"/>
          <p:cNvSpPr>
            <a:spLocks noGrp="1"/>
          </p:cNvSpPr>
          <p:nvPr>
            <p:ph idx="1"/>
          </p:nvPr>
        </p:nvSpPr>
        <p:spPr/>
        <p:txBody>
          <a:bodyPr/>
          <a:lstStyle/>
          <a:p>
            <a:endParaRPr lang="fr-CA" dirty="0"/>
          </a:p>
        </p:txBody>
      </p:sp>
      <p:graphicFrame>
        <p:nvGraphicFramePr>
          <p:cNvPr id="8" name="Objet 7"/>
          <p:cNvGraphicFramePr>
            <a:graphicFrameLocks noChangeAspect="1"/>
          </p:cNvGraphicFramePr>
          <p:nvPr>
            <p:extLst>
              <p:ext uri="{D42A27DB-BD31-4B8C-83A1-F6EECF244321}">
                <p14:modId xmlns:p14="http://schemas.microsoft.com/office/powerpoint/2010/main" val="2645004203"/>
              </p:ext>
            </p:extLst>
          </p:nvPr>
        </p:nvGraphicFramePr>
        <p:xfrm>
          <a:off x="8001" y="-97726"/>
          <a:ext cx="9127998" cy="7053453"/>
        </p:xfrm>
        <a:graphic>
          <a:graphicData uri="http://schemas.openxmlformats.org/presentationml/2006/ole">
            <mc:AlternateContent xmlns:mc="http://schemas.openxmlformats.org/markup-compatibility/2006">
              <mc:Choice xmlns:v="urn:schemas-microsoft-com:vml" Requires="v">
                <p:oleObj spid="_x0000_s30772" name="Acrobat Document" r:id="rId4" imgW="7543775" imgH="5829300" progId="AcroExch.Document.7">
                  <p:embed/>
                </p:oleObj>
              </mc:Choice>
              <mc:Fallback>
                <p:oleObj name="Acrobat Document" r:id="rId4" imgW="7543775" imgH="5829300" progId="AcroExch.Document.7">
                  <p:embed/>
                  <p:pic>
                    <p:nvPicPr>
                      <p:cNvPr id="0" name=""/>
                      <p:cNvPicPr/>
                      <p:nvPr/>
                    </p:nvPicPr>
                    <p:blipFill>
                      <a:blip r:embed="rId5"/>
                      <a:stretch>
                        <a:fillRect/>
                      </a:stretch>
                    </p:blipFill>
                    <p:spPr>
                      <a:xfrm>
                        <a:off x="8001" y="-97726"/>
                        <a:ext cx="9127998" cy="7053453"/>
                      </a:xfrm>
                      <a:prstGeom prst="rect">
                        <a:avLst/>
                      </a:prstGeom>
                    </p:spPr>
                  </p:pic>
                </p:oleObj>
              </mc:Fallback>
            </mc:AlternateContent>
          </a:graphicData>
        </a:graphic>
      </p:graphicFrame>
    </p:spTree>
    <p:extLst>
      <p:ext uri="{BB962C8B-B14F-4D97-AF65-F5344CB8AC3E}">
        <p14:creationId xmlns:p14="http://schemas.microsoft.com/office/powerpoint/2010/main" val="3340945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p:cNvGraphicFramePr>
            <a:graphicFrameLocks noChangeAspect="1"/>
          </p:cNvGraphicFramePr>
          <p:nvPr>
            <p:extLst>
              <p:ext uri="{D42A27DB-BD31-4B8C-83A1-F6EECF244321}">
                <p14:modId xmlns:p14="http://schemas.microsoft.com/office/powerpoint/2010/main" val="3487932513"/>
              </p:ext>
            </p:extLst>
          </p:nvPr>
        </p:nvGraphicFramePr>
        <p:xfrm>
          <a:off x="539552" y="1438960"/>
          <a:ext cx="7704856" cy="5953752"/>
        </p:xfrm>
        <a:graphic>
          <a:graphicData uri="http://schemas.openxmlformats.org/presentationml/2006/ole">
            <mc:AlternateContent xmlns:mc="http://schemas.openxmlformats.org/markup-compatibility/2006">
              <mc:Choice xmlns:v="urn:schemas-microsoft-com:vml" Requires="v">
                <p:oleObj spid="_x0000_s9383" name="Acrobat Document" r:id="rId4" imgW="10051560" imgH="7784640" progId="AcroExch.Document.7">
                  <p:embed/>
                </p:oleObj>
              </mc:Choice>
              <mc:Fallback>
                <p:oleObj name="Acrobat Document" r:id="rId4" imgW="10051560" imgH="7784640" progId="AcroExch.Document.7">
                  <p:embed/>
                  <p:pic>
                    <p:nvPicPr>
                      <p:cNvPr id="0" name="Picture 8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1438960"/>
                        <a:ext cx="7704856" cy="5953752"/>
                      </a:xfrm>
                      <a:prstGeom prst="rect">
                        <a:avLst/>
                      </a:prstGeom>
                      <a:noFill/>
                      <a:extLst/>
                    </p:spPr>
                  </p:pic>
                </p:oleObj>
              </mc:Fallback>
            </mc:AlternateContent>
          </a:graphicData>
        </a:graphic>
      </p:graphicFrame>
      <p:grpSp>
        <p:nvGrpSpPr>
          <p:cNvPr id="6" name="Groupe 5"/>
          <p:cNvGrpSpPr/>
          <p:nvPr/>
        </p:nvGrpSpPr>
        <p:grpSpPr>
          <a:xfrm>
            <a:off x="555763" y="773832"/>
            <a:ext cx="7766538" cy="1143000"/>
            <a:chOff x="314577" y="0"/>
            <a:chExt cx="7766538" cy="1143000"/>
          </a:xfrm>
        </p:grpSpPr>
        <p:sp>
          <p:nvSpPr>
            <p:cNvPr id="7" name="Rectangle à coins arrondis 6"/>
            <p:cNvSpPr/>
            <p:nvPr/>
          </p:nvSpPr>
          <p:spPr>
            <a:xfrm>
              <a:off x="314577" y="0"/>
              <a:ext cx="7766538" cy="1143000"/>
            </a:xfrm>
            <a:prstGeom prst="roundRect">
              <a:avLst/>
            </a:prstGeom>
          </p:spPr>
          <p:style>
            <a:lnRef idx="0">
              <a:schemeClr val="accent4"/>
            </a:lnRef>
            <a:fillRef idx="3">
              <a:schemeClr val="accent4"/>
            </a:fillRef>
            <a:effectRef idx="3">
              <a:schemeClr val="accent4"/>
            </a:effectRef>
            <a:fontRef idx="minor">
              <a:schemeClr val="lt1"/>
            </a:fontRef>
          </p:style>
          <p:txBody>
            <a:bodyPr/>
            <a:lstStyle/>
            <a:p>
              <a:endParaRPr lang="fr-CA" dirty="0"/>
            </a:p>
          </p:txBody>
        </p:sp>
        <p:sp>
          <p:nvSpPr>
            <p:cNvPr id="8" name="Rectangle 7"/>
            <p:cNvSpPr/>
            <p:nvPr/>
          </p:nvSpPr>
          <p:spPr>
            <a:xfrm>
              <a:off x="426171" y="55797"/>
              <a:ext cx="7654944" cy="10314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fr-CA" sz="2800" b="1" dirty="0"/>
                <a:t>Gastrula codage 4D</a:t>
              </a:r>
            </a:p>
          </p:txBody>
        </p:sp>
      </p:grpSp>
    </p:spTree>
    <p:extLst>
      <p:ext uri="{BB962C8B-B14F-4D97-AF65-F5344CB8AC3E}">
        <p14:creationId xmlns:p14="http://schemas.microsoft.com/office/powerpoint/2010/main" val="2773117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p:cNvGraphicFramePr>
            <a:graphicFrameLocks noChangeAspect="1"/>
          </p:cNvGraphicFramePr>
          <p:nvPr>
            <p:extLst>
              <p:ext uri="{D42A27DB-BD31-4B8C-83A1-F6EECF244321}">
                <p14:modId xmlns:p14="http://schemas.microsoft.com/office/powerpoint/2010/main" val="2491123993"/>
              </p:ext>
            </p:extLst>
          </p:nvPr>
        </p:nvGraphicFramePr>
        <p:xfrm>
          <a:off x="1434150" y="1942613"/>
          <a:ext cx="6522226" cy="4915388"/>
        </p:xfrm>
        <a:graphic>
          <a:graphicData uri="http://schemas.openxmlformats.org/presentationml/2006/ole">
            <mc:AlternateContent xmlns:mc="http://schemas.openxmlformats.org/markup-compatibility/2006">
              <mc:Choice xmlns:v="urn:schemas-microsoft-com:vml" Requires="v">
                <p:oleObj spid="_x0000_s19612" name="Acrobat Document" r:id="rId4" imgW="10053360" imgH="7772400" progId="AcroExch.Document.7">
                  <p:embed/>
                </p:oleObj>
              </mc:Choice>
              <mc:Fallback>
                <p:oleObj name="Acrobat Document" r:id="rId4" imgW="10053360" imgH="7772400" progId="AcroExch.Document.7">
                  <p:embed/>
                  <p:pic>
                    <p:nvPicPr>
                      <p:cNvPr id="0" name="Picture 7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4150" y="1942613"/>
                        <a:ext cx="6522226" cy="4915388"/>
                      </a:xfrm>
                      <a:prstGeom prst="rect">
                        <a:avLst/>
                      </a:prstGeom>
                      <a:noFill/>
                      <a:extLst/>
                    </p:spPr>
                  </p:pic>
                </p:oleObj>
              </mc:Fallback>
            </mc:AlternateContent>
          </a:graphicData>
        </a:graphic>
      </p:graphicFrame>
      <p:grpSp>
        <p:nvGrpSpPr>
          <p:cNvPr id="5" name="Groupe 4"/>
          <p:cNvGrpSpPr/>
          <p:nvPr/>
        </p:nvGrpSpPr>
        <p:grpSpPr>
          <a:xfrm>
            <a:off x="555763" y="773832"/>
            <a:ext cx="7766538" cy="1143000"/>
            <a:chOff x="314577" y="0"/>
            <a:chExt cx="7766538" cy="1143000"/>
          </a:xfrm>
        </p:grpSpPr>
        <p:sp>
          <p:nvSpPr>
            <p:cNvPr id="6" name="Rectangle à coins arrondis 5"/>
            <p:cNvSpPr/>
            <p:nvPr/>
          </p:nvSpPr>
          <p:spPr>
            <a:xfrm>
              <a:off x="314577" y="0"/>
              <a:ext cx="7766538" cy="1143000"/>
            </a:xfrm>
            <a:prstGeom prst="roundRect">
              <a:avLst/>
            </a:prstGeom>
          </p:spPr>
          <p:style>
            <a:lnRef idx="0">
              <a:schemeClr val="accent4"/>
            </a:lnRef>
            <a:fillRef idx="3">
              <a:schemeClr val="accent4"/>
            </a:fillRef>
            <a:effectRef idx="3">
              <a:schemeClr val="accent4"/>
            </a:effectRef>
            <a:fontRef idx="minor">
              <a:schemeClr val="lt1"/>
            </a:fontRef>
          </p:style>
          <p:txBody>
            <a:bodyPr/>
            <a:lstStyle/>
            <a:p>
              <a:endParaRPr lang="fr-CA" dirty="0"/>
            </a:p>
          </p:txBody>
        </p:sp>
        <p:sp>
          <p:nvSpPr>
            <p:cNvPr id="7" name="Rectangle 6"/>
            <p:cNvSpPr/>
            <p:nvPr/>
          </p:nvSpPr>
          <p:spPr>
            <a:xfrm>
              <a:off x="426171" y="55797"/>
              <a:ext cx="7654944" cy="10314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fr-CA" sz="3200" dirty="0"/>
                <a:t>Structure Absolue Abellio et </a:t>
              </a:r>
            </a:p>
            <a:p>
              <a:pPr lvl="0" algn="ctr" defTabSz="1422400">
                <a:lnSpc>
                  <a:spcPct val="90000"/>
                </a:lnSpc>
                <a:spcBef>
                  <a:spcPct val="0"/>
                </a:spcBef>
                <a:spcAft>
                  <a:spcPct val="35000"/>
                </a:spcAft>
              </a:pPr>
              <a:r>
                <a:rPr lang="fr-CA" sz="3200" dirty="0"/>
                <a:t>grand cercle du Yi King</a:t>
              </a:r>
            </a:p>
          </p:txBody>
        </p:sp>
      </p:grpSp>
    </p:spTree>
    <p:extLst>
      <p:ext uri="{BB962C8B-B14F-4D97-AF65-F5344CB8AC3E}">
        <p14:creationId xmlns:p14="http://schemas.microsoft.com/office/powerpoint/2010/main" val="29582580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t 10"/>
          <p:cNvGraphicFramePr>
            <a:graphicFrameLocks noChangeAspect="1"/>
          </p:cNvGraphicFramePr>
          <p:nvPr>
            <p:extLst>
              <p:ext uri="{D42A27DB-BD31-4B8C-83A1-F6EECF244321}">
                <p14:modId xmlns:p14="http://schemas.microsoft.com/office/powerpoint/2010/main" val="1611200086"/>
              </p:ext>
            </p:extLst>
          </p:nvPr>
        </p:nvGraphicFramePr>
        <p:xfrm>
          <a:off x="4283968" y="1052736"/>
          <a:ext cx="4339720" cy="5616624"/>
        </p:xfrm>
        <a:graphic>
          <a:graphicData uri="http://schemas.openxmlformats.org/presentationml/2006/ole">
            <mc:AlternateContent xmlns:mc="http://schemas.openxmlformats.org/markup-compatibility/2006">
              <mc:Choice xmlns:v="urn:schemas-microsoft-com:vml" Requires="v">
                <p:oleObj spid="_x0000_s29772" name="Acrobat Document" r:id="rId3" imgW="7768440" imgH="10058400" progId="AcroExch.Document.7">
                  <p:embed/>
                </p:oleObj>
              </mc:Choice>
              <mc:Fallback>
                <p:oleObj name="Acrobat Document" r:id="rId3" imgW="7768440" imgH="10058400" progId="AcroExch.Document.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1052736"/>
                        <a:ext cx="4339720" cy="5616624"/>
                      </a:xfrm>
                      <a:prstGeom prst="rect">
                        <a:avLst/>
                      </a:prstGeom>
                      <a:noFill/>
                      <a:extLst/>
                    </p:spPr>
                  </p:pic>
                </p:oleObj>
              </mc:Fallback>
            </mc:AlternateContent>
          </a:graphicData>
        </a:graphic>
      </p:graphicFrame>
      <p:grpSp>
        <p:nvGrpSpPr>
          <p:cNvPr id="12" name="Groupe 11"/>
          <p:cNvGrpSpPr/>
          <p:nvPr/>
        </p:nvGrpSpPr>
        <p:grpSpPr>
          <a:xfrm>
            <a:off x="555763" y="773832"/>
            <a:ext cx="7766538" cy="1143000"/>
            <a:chOff x="314577" y="0"/>
            <a:chExt cx="7766538" cy="1143000"/>
          </a:xfrm>
        </p:grpSpPr>
        <p:sp>
          <p:nvSpPr>
            <p:cNvPr id="13" name="Rectangle à coins arrondis 12"/>
            <p:cNvSpPr/>
            <p:nvPr/>
          </p:nvSpPr>
          <p:spPr>
            <a:xfrm>
              <a:off x="314577" y="0"/>
              <a:ext cx="7766538" cy="1143000"/>
            </a:xfrm>
            <a:prstGeom prst="roundRect">
              <a:avLst/>
            </a:prstGeom>
          </p:spPr>
          <p:style>
            <a:lnRef idx="0">
              <a:schemeClr val="accent4"/>
            </a:lnRef>
            <a:fillRef idx="3">
              <a:schemeClr val="accent4"/>
            </a:fillRef>
            <a:effectRef idx="3">
              <a:schemeClr val="accent4"/>
            </a:effectRef>
            <a:fontRef idx="minor">
              <a:schemeClr val="lt1"/>
            </a:fontRef>
          </p:style>
          <p:txBody>
            <a:bodyPr/>
            <a:lstStyle/>
            <a:p>
              <a:endParaRPr lang="fr-CA" dirty="0"/>
            </a:p>
          </p:txBody>
        </p:sp>
        <p:sp>
          <p:nvSpPr>
            <p:cNvPr id="14" name="Rectangle 13"/>
            <p:cNvSpPr/>
            <p:nvPr/>
          </p:nvSpPr>
          <p:spPr>
            <a:xfrm>
              <a:off x="426171" y="55797"/>
              <a:ext cx="7654944" cy="10314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fr-CA" sz="3200" dirty="0"/>
                <a:t>Structure absolue en 2 D</a:t>
              </a:r>
            </a:p>
          </p:txBody>
        </p:sp>
      </p:grpSp>
      <p:sp>
        <p:nvSpPr>
          <p:cNvPr id="15" name="ZoneTexte 14"/>
          <p:cNvSpPr txBox="1"/>
          <p:nvPr/>
        </p:nvSpPr>
        <p:spPr>
          <a:xfrm>
            <a:off x="611560" y="2348880"/>
            <a:ext cx="4680520" cy="4524315"/>
          </a:xfrm>
          <a:prstGeom prst="rect">
            <a:avLst/>
          </a:prstGeom>
          <a:noFill/>
        </p:spPr>
        <p:txBody>
          <a:bodyPr wrap="square" rtlCol="0">
            <a:spAutoFit/>
          </a:bodyPr>
          <a:lstStyle/>
          <a:p>
            <a:r>
              <a:rPr lang="fr-CA" sz="2800" b="1" dirty="0"/>
              <a:t>Carré matière</a:t>
            </a:r>
          </a:p>
          <a:p>
            <a:r>
              <a:rPr lang="fr-CA" sz="2400" b="1" dirty="0"/>
              <a:t>             ≈ linéaire </a:t>
            </a:r>
          </a:p>
          <a:p>
            <a:r>
              <a:rPr lang="fr-CA" sz="2400" b="1" dirty="0"/>
              <a:t>             ≈ discontinu</a:t>
            </a:r>
          </a:p>
          <a:p>
            <a:r>
              <a:rPr lang="fr-CA" sz="2400" b="1" dirty="0"/>
              <a:t>             ≈ Yin </a:t>
            </a:r>
          </a:p>
          <a:p>
            <a:r>
              <a:rPr lang="fr-CA" sz="2400" b="1" dirty="0"/>
              <a:t>             ≈ ampleur séparatrice</a:t>
            </a:r>
          </a:p>
          <a:p>
            <a:endParaRPr lang="fr-CA" sz="3200" b="1" dirty="0"/>
          </a:p>
          <a:p>
            <a:r>
              <a:rPr lang="fr-CA" sz="2800" b="1" dirty="0"/>
              <a:t>Grand cercle antimatière</a:t>
            </a:r>
          </a:p>
          <a:p>
            <a:r>
              <a:rPr lang="fr-CA" sz="2400" b="1" dirty="0"/>
              <a:t>              ≈ non linéaire</a:t>
            </a:r>
          </a:p>
          <a:p>
            <a:r>
              <a:rPr lang="fr-CA" sz="2400" b="1" dirty="0"/>
              <a:t>              ≈ continu </a:t>
            </a:r>
          </a:p>
          <a:p>
            <a:r>
              <a:rPr lang="fr-CA" sz="2400" b="1" dirty="0"/>
              <a:t>              ≈ yang </a:t>
            </a:r>
          </a:p>
          <a:p>
            <a:r>
              <a:rPr lang="fr-CA" sz="2400" b="1" dirty="0"/>
              <a:t>              ≈ intensité intégratrice</a:t>
            </a:r>
          </a:p>
        </p:txBody>
      </p:sp>
    </p:spTree>
    <p:extLst>
      <p:ext uri="{BB962C8B-B14F-4D97-AF65-F5344CB8AC3E}">
        <p14:creationId xmlns:p14="http://schemas.microsoft.com/office/powerpoint/2010/main" val="3825975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t 6"/>
          <p:cNvGraphicFramePr>
            <a:graphicFrameLocks noChangeAspect="1"/>
          </p:cNvGraphicFramePr>
          <p:nvPr>
            <p:extLst>
              <p:ext uri="{D42A27DB-BD31-4B8C-83A1-F6EECF244321}">
                <p14:modId xmlns:p14="http://schemas.microsoft.com/office/powerpoint/2010/main" val="3172370877"/>
              </p:ext>
            </p:extLst>
          </p:nvPr>
        </p:nvGraphicFramePr>
        <p:xfrm>
          <a:off x="1403648" y="1886654"/>
          <a:ext cx="6408712" cy="4952187"/>
        </p:xfrm>
        <a:graphic>
          <a:graphicData uri="http://schemas.openxmlformats.org/presentationml/2006/ole">
            <mc:AlternateContent xmlns:mc="http://schemas.openxmlformats.org/markup-compatibility/2006">
              <mc:Choice xmlns:v="urn:schemas-microsoft-com:vml" Requires="v">
                <p:oleObj spid="_x0000_s23706" name="Acrobat Document" r:id="rId4" imgW="10053360" imgH="7772400" progId="AcroExch.Document.7">
                  <p:embed/>
                </p:oleObj>
              </mc:Choice>
              <mc:Fallback>
                <p:oleObj name="Acrobat Document" r:id="rId4" imgW="10053360" imgH="7772400" progId="AcroExch.Document.7">
                  <p:embed/>
                  <p:pic>
                    <p:nvPicPr>
                      <p:cNvPr id="0" name="Picture 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1886654"/>
                        <a:ext cx="6408712" cy="4952187"/>
                      </a:xfrm>
                      <a:prstGeom prst="rect">
                        <a:avLst/>
                      </a:prstGeom>
                      <a:noFill/>
                      <a:extLst/>
                    </p:spPr>
                  </p:pic>
                </p:oleObj>
              </mc:Fallback>
            </mc:AlternateContent>
          </a:graphicData>
        </a:graphic>
      </p:graphicFrame>
      <p:grpSp>
        <p:nvGrpSpPr>
          <p:cNvPr id="8" name="Groupe 7"/>
          <p:cNvGrpSpPr/>
          <p:nvPr/>
        </p:nvGrpSpPr>
        <p:grpSpPr>
          <a:xfrm>
            <a:off x="555763" y="773832"/>
            <a:ext cx="7766538" cy="1143000"/>
            <a:chOff x="314577" y="0"/>
            <a:chExt cx="7766538" cy="1143000"/>
          </a:xfrm>
        </p:grpSpPr>
        <p:sp>
          <p:nvSpPr>
            <p:cNvPr id="9" name="Rectangle à coins arrondis 8"/>
            <p:cNvSpPr/>
            <p:nvPr/>
          </p:nvSpPr>
          <p:spPr>
            <a:xfrm>
              <a:off x="314577" y="0"/>
              <a:ext cx="7766538" cy="1143000"/>
            </a:xfrm>
            <a:prstGeom prst="roundRect">
              <a:avLst/>
            </a:prstGeom>
          </p:spPr>
          <p:style>
            <a:lnRef idx="0">
              <a:schemeClr val="accent4"/>
            </a:lnRef>
            <a:fillRef idx="3">
              <a:schemeClr val="accent4"/>
            </a:fillRef>
            <a:effectRef idx="3">
              <a:schemeClr val="accent4"/>
            </a:effectRef>
            <a:fontRef idx="minor">
              <a:schemeClr val="lt1"/>
            </a:fontRef>
          </p:style>
          <p:txBody>
            <a:bodyPr/>
            <a:lstStyle/>
            <a:p>
              <a:endParaRPr lang="fr-CA" dirty="0"/>
            </a:p>
          </p:txBody>
        </p:sp>
        <p:sp>
          <p:nvSpPr>
            <p:cNvPr id="10" name="Rectangle 9"/>
            <p:cNvSpPr/>
            <p:nvPr/>
          </p:nvSpPr>
          <p:spPr>
            <a:xfrm>
              <a:off x="426171" y="55797"/>
              <a:ext cx="7654944" cy="10314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fr-CA" sz="2800" dirty="0"/>
                <a:t>Équivalences vibratoires </a:t>
              </a:r>
              <a:br>
                <a:rPr lang="fr-CA" sz="2800" dirty="0"/>
              </a:br>
              <a:r>
                <a:rPr lang="fr-CA" sz="2800" dirty="0"/>
                <a:t>entre 4 dynamismes et les 4 secteurs du  Yi King </a:t>
              </a:r>
            </a:p>
          </p:txBody>
        </p:sp>
      </p:grpSp>
    </p:spTree>
    <p:extLst>
      <p:ext uri="{BB962C8B-B14F-4D97-AF65-F5344CB8AC3E}">
        <p14:creationId xmlns:p14="http://schemas.microsoft.com/office/powerpoint/2010/main" val="801222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p:cNvGraphicFramePr>
            <a:graphicFrameLocks noChangeAspect="1"/>
          </p:cNvGraphicFramePr>
          <p:nvPr>
            <p:extLst>
              <p:ext uri="{D42A27DB-BD31-4B8C-83A1-F6EECF244321}">
                <p14:modId xmlns:p14="http://schemas.microsoft.com/office/powerpoint/2010/main" val="993055265"/>
              </p:ext>
            </p:extLst>
          </p:nvPr>
        </p:nvGraphicFramePr>
        <p:xfrm>
          <a:off x="1446006" y="1893920"/>
          <a:ext cx="6366354" cy="4919456"/>
        </p:xfrm>
        <a:graphic>
          <a:graphicData uri="http://schemas.openxmlformats.org/presentationml/2006/ole">
            <mc:AlternateContent xmlns:mc="http://schemas.openxmlformats.org/markup-compatibility/2006">
              <mc:Choice xmlns:v="urn:schemas-microsoft-com:vml" Requires="v">
                <p:oleObj spid="_x0000_s21659" name="Acrobat Document" r:id="rId4" imgW="10053360" imgH="7772400" progId="AcroExch.Document.7">
                  <p:embed/>
                </p:oleObj>
              </mc:Choice>
              <mc:Fallback>
                <p:oleObj name="Acrobat Document" r:id="rId4" imgW="10053360" imgH="7772400" progId="AcroExch.Document.7">
                  <p:embed/>
                  <p:pic>
                    <p:nvPicPr>
                      <p:cNvPr id="0" name="Picture 7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6006" y="1893920"/>
                        <a:ext cx="6366354" cy="4919456"/>
                      </a:xfrm>
                      <a:prstGeom prst="rect">
                        <a:avLst/>
                      </a:prstGeom>
                      <a:noFill/>
                      <a:extLst/>
                    </p:spPr>
                  </p:pic>
                </p:oleObj>
              </mc:Fallback>
            </mc:AlternateContent>
          </a:graphicData>
        </a:graphic>
      </p:graphicFrame>
      <p:grpSp>
        <p:nvGrpSpPr>
          <p:cNvPr id="6" name="Groupe 5"/>
          <p:cNvGrpSpPr/>
          <p:nvPr/>
        </p:nvGrpSpPr>
        <p:grpSpPr>
          <a:xfrm>
            <a:off x="555763" y="773832"/>
            <a:ext cx="7766538" cy="1143000"/>
            <a:chOff x="314577" y="0"/>
            <a:chExt cx="7766538" cy="1143000"/>
          </a:xfrm>
        </p:grpSpPr>
        <p:sp>
          <p:nvSpPr>
            <p:cNvPr id="7" name="Rectangle à coins arrondis 6"/>
            <p:cNvSpPr/>
            <p:nvPr/>
          </p:nvSpPr>
          <p:spPr>
            <a:xfrm>
              <a:off x="314577" y="0"/>
              <a:ext cx="7766538" cy="1143000"/>
            </a:xfrm>
            <a:prstGeom prst="roundRect">
              <a:avLst/>
            </a:prstGeom>
          </p:spPr>
          <p:style>
            <a:lnRef idx="0">
              <a:schemeClr val="accent4"/>
            </a:lnRef>
            <a:fillRef idx="3">
              <a:schemeClr val="accent4"/>
            </a:fillRef>
            <a:effectRef idx="3">
              <a:schemeClr val="accent4"/>
            </a:effectRef>
            <a:fontRef idx="minor">
              <a:schemeClr val="lt1"/>
            </a:fontRef>
          </p:style>
          <p:txBody>
            <a:bodyPr/>
            <a:lstStyle/>
            <a:p>
              <a:endParaRPr lang="fr-CA" dirty="0"/>
            </a:p>
          </p:txBody>
        </p:sp>
        <p:sp>
          <p:nvSpPr>
            <p:cNvPr id="8" name="Rectangle 7"/>
            <p:cNvSpPr/>
            <p:nvPr/>
          </p:nvSpPr>
          <p:spPr>
            <a:xfrm>
              <a:off x="426171" y="55797"/>
              <a:ext cx="7654944" cy="10314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fr-CA" sz="2800" dirty="0"/>
                <a:t>Codage couleur</a:t>
              </a:r>
              <a:br>
                <a:rPr lang="fr-CA" sz="2800" dirty="0"/>
              </a:br>
              <a:r>
                <a:rPr lang="fr-CA" sz="2800" dirty="0"/>
                <a:t>des 4 secteurs du  Yi King </a:t>
              </a:r>
            </a:p>
          </p:txBody>
        </p:sp>
      </p:grpSp>
    </p:spTree>
    <p:extLst>
      <p:ext uri="{BB962C8B-B14F-4D97-AF65-F5344CB8AC3E}">
        <p14:creationId xmlns:p14="http://schemas.microsoft.com/office/powerpoint/2010/main" val="1343848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Intégrer ou dissoudre l’égo?</a:t>
            </a:r>
          </a:p>
        </p:txBody>
      </p:sp>
      <p:sp>
        <p:nvSpPr>
          <p:cNvPr id="3" name="Espace réservé du contenu 2"/>
          <p:cNvSpPr>
            <a:spLocks noGrp="1"/>
          </p:cNvSpPr>
          <p:nvPr>
            <p:ph idx="1"/>
          </p:nvPr>
        </p:nvSpPr>
        <p:spPr/>
        <p:txBody>
          <a:bodyPr/>
          <a:lstStyle/>
          <a:p>
            <a:r>
              <a:rPr lang="fr-CA" dirty="0"/>
              <a:t>Problèmes  dus aux mots </a:t>
            </a:r>
          </a:p>
          <a:p>
            <a:r>
              <a:rPr lang="fr-CA" dirty="0"/>
              <a:t>Quel est le sens des mots</a:t>
            </a:r>
          </a:p>
          <a:p>
            <a:r>
              <a:rPr lang="fr-CA" dirty="0"/>
              <a:t>Différences entre moi, soi, Je, égo et alter égo</a:t>
            </a:r>
          </a:p>
          <a:p>
            <a:r>
              <a:rPr lang="fr-CA" dirty="0"/>
              <a:t>Contribution de la résonance biosémantique    	           			mésodermique</a:t>
            </a:r>
          </a:p>
          <a:p>
            <a:r>
              <a:rPr lang="fr-CA" dirty="0"/>
              <a:t>Science de l’être; plan ontique </a:t>
            </a:r>
          </a:p>
          <a:p>
            <a:pPr marL="0" indent="0">
              <a:buNone/>
            </a:pPr>
            <a:r>
              <a:rPr lang="fr-CA" dirty="0"/>
              <a:t>                                   plan ontologique</a:t>
            </a:r>
          </a:p>
        </p:txBody>
      </p:sp>
    </p:spTree>
    <p:extLst>
      <p:ext uri="{BB962C8B-B14F-4D97-AF65-F5344CB8AC3E}">
        <p14:creationId xmlns:p14="http://schemas.microsoft.com/office/powerpoint/2010/main" val="990207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p:cNvGraphicFramePr>
            <a:graphicFrameLocks noChangeAspect="1"/>
          </p:cNvGraphicFramePr>
          <p:nvPr>
            <p:extLst>
              <p:ext uri="{D42A27DB-BD31-4B8C-83A1-F6EECF244321}">
                <p14:modId xmlns:p14="http://schemas.microsoft.com/office/powerpoint/2010/main" val="4053459965"/>
              </p:ext>
            </p:extLst>
          </p:nvPr>
        </p:nvGraphicFramePr>
        <p:xfrm>
          <a:off x="1016124" y="1555193"/>
          <a:ext cx="7084268" cy="5474207"/>
        </p:xfrm>
        <a:graphic>
          <a:graphicData uri="http://schemas.openxmlformats.org/presentationml/2006/ole">
            <mc:AlternateContent xmlns:mc="http://schemas.openxmlformats.org/markup-compatibility/2006">
              <mc:Choice xmlns:v="urn:schemas-microsoft-com:vml" Requires="v">
                <p:oleObj spid="_x0000_s25733" name="Acrobat Document" r:id="rId4" imgW="10053360" imgH="7772400" progId="AcroExch.Document.7">
                  <p:embed/>
                </p:oleObj>
              </mc:Choice>
              <mc:Fallback>
                <p:oleObj name="Acrobat Document" r:id="rId4" imgW="10053360" imgH="7772400" progId="AcroExch.Document.7">
                  <p:embed/>
                  <p:pic>
                    <p:nvPicPr>
                      <p:cNvPr id="0" name="Picture 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124" y="1555193"/>
                        <a:ext cx="7084268" cy="5474207"/>
                      </a:xfrm>
                      <a:prstGeom prst="rect">
                        <a:avLst/>
                      </a:prstGeom>
                      <a:noFill/>
                      <a:extLst/>
                    </p:spPr>
                  </p:pic>
                </p:oleObj>
              </mc:Fallback>
            </mc:AlternateContent>
          </a:graphicData>
        </a:graphic>
      </p:graphicFrame>
      <p:grpSp>
        <p:nvGrpSpPr>
          <p:cNvPr id="5" name="Groupe 4"/>
          <p:cNvGrpSpPr/>
          <p:nvPr/>
        </p:nvGrpSpPr>
        <p:grpSpPr>
          <a:xfrm>
            <a:off x="555763" y="773832"/>
            <a:ext cx="7766538" cy="1143000"/>
            <a:chOff x="314577" y="0"/>
            <a:chExt cx="7766538" cy="1143000"/>
          </a:xfrm>
        </p:grpSpPr>
        <p:sp>
          <p:nvSpPr>
            <p:cNvPr id="6" name="Rectangle à coins arrondis 5"/>
            <p:cNvSpPr/>
            <p:nvPr/>
          </p:nvSpPr>
          <p:spPr>
            <a:xfrm>
              <a:off x="314577" y="0"/>
              <a:ext cx="7766538" cy="1143000"/>
            </a:xfrm>
            <a:prstGeom prst="roundRect">
              <a:avLst/>
            </a:prstGeom>
          </p:spPr>
          <p:style>
            <a:lnRef idx="0">
              <a:schemeClr val="accent4"/>
            </a:lnRef>
            <a:fillRef idx="3">
              <a:schemeClr val="accent4"/>
            </a:fillRef>
            <a:effectRef idx="3">
              <a:schemeClr val="accent4"/>
            </a:effectRef>
            <a:fontRef idx="minor">
              <a:schemeClr val="lt1"/>
            </a:fontRef>
          </p:style>
          <p:txBody>
            <a:bodyPr/>
            <a:lstStyle/>
            <a:p>
              <a:endParaRPr lang="fr-CA" dirty="0"/>
            </a:p>
          </p:txBody>
        </p:sp>
        <p:sp>
          <p:nvSpPr>
            <p:cNvPr id="7" name="Rectangle 6"/>
            <p:cNvSpPr/>
            <p:nvPr/>
          </p:nvSpPr>
          <p:spPr>
            <a:xfrm>
              <a:off x="426171" y="55797"/>
              <a:ext cx="7654944" cy="10314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fr-CA" sz="2800" b="1" dirty="0"/>
                <a:t>Gastrula ≈ cellule souche</a:t>
              </a:r>
            </a:p>
          </p:txBody>
        </p:sp>
      </p:grpSp>
    </p:spTree>
    <p:extLst>
      <p:ext uri="{BB962C8B-B14F-4D97-AF65-F5344CB8AC3E}">
        <p14:creationId xmlns:p14="http://schemas.microsoft.com/office/powerpoint/2010/main" val="3149330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p:cNvGraphicFramePr>
            <a:graphicFrameLocks noChangeAspect="1"/>
          </p:cNvGraphicFramePr>
          <p:nvPr>
            <p:extLst>
              <p:ext uri="{D42A27DB-BD31-4B8C-83A1-F6EECF244321}">
                <p14:modId xmlns:p14="http://schemas.microsoft.com/office/powerpoint/2010/main" val="631691051"/>
              </p:ext>
            </p:extLst>
          </p:nvPr>
        </p:nvGraphicFramePr>
        <p:xfrm>
          <a:off x="800100" y="514350"/>
          <a:ext cx="7543800" cy="5829300"/>
        </p:xfrm>
        <a:graphic>
          <a:graphicData uri="http://schemas.openxmlformats.org/presentationml/2006/ole">
            <mc:AlternateContent xmlns:mc="http://schemas.openxmlformats.org/markup-compatibility/2006">
              <mc:Choice xmlns:v="urn:schemas-microsoft-com:vml" Requires="v">
                <p:oleObj spid="_x0000_s8360" name="Acrobat Document" r:id="rId4" imgW="10051560" imgH="7784640" progId="AcroExch.Document.7">
                  <p:embed/>
                </p:oleObj>
              </mc:Choice>
              <mc:Fallback>
                <p:oleObj name="Acrobat Document" r:id="rId4" imgW="10051560" imgH="7784640" progId="AcroExch.Document.7">
                  <p:embed/>
                  <p:pic>
                    <p:nvPicPr>
                      <p:cNvPr id="0" name="Picture 8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 y="514350"/>
                        <a:ext cx="7543800" cy="5829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70424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p:cNvGraphicFramePr>
            <a:graphicFrameLocks noChangeAspect="1"/>
          </p:cNvGraphicFramePr>
          <p:nvPr>
            <p:extLst>
              <p:ext uri="{D42A27DB-BD31-4B8C-83A1-F6EECF244321}">
                <p14:modId xmlns:p14="http://schemas.microsoft.com/office/powerpoint/2010/main" val="3129830469"/>
              </p:ext>
            </p:extLst>
          </p:nvPr>
        </p:nvGraphicFramePr>
        <p:xfrm>
          <a:off x="800100" y="514350"/>
          <a:ext cx="7543800" cy="5829300"/>
        </p:xfrm>
        <a:graphic>
          <a:graphicData uri="http://schemas.openxmlformats.org/presentationml/2006/ole">
            <mc:AlternateContent xmlns:mc="http://schemas.openxmlformats.org/markup-compatibility/2006">
              <mc:Choice xmlns:v="urn:schemas-microsoft-com:vml" Requires="v">
                <p:oleObj spid="_x0000_s3243" name="Acrobat Document" r:id="rId4" imgW="10051560" imgH="7784640" progId="AcroExch.Document.7">
                  <p:embed/>
                </p:oleObj>
              </mc:Choice>
              <mc:Fallback>
                <p:oleObj name="Acrobat Document" r:id="rId4" imgW="10051560" imgH="7784640" progId="AcroExch.Document.7">
                  <p:embed/>
                  <p:pic>
                    <p:nvPicPr>
                      <p:cNvPr id="0" name="Picture 8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 y="514350"/>
                        <a:ext cx="7543800" cy="5829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914779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p:cNvGraphicFramePr>
            <a:graphicFrameLocks noChangeAspect="1"/>
          </p:cNvGraphicFramePr>
          <p:nvPr>
            <p:extLst>
              <p:ext uri="{D42A27DB-BD31-4B8C-83A1-F6EECF244321}">
                <p14:modId xmlns:p14="http://schemas.microsoft.com/office/powerpoint/2010/main" val="3899033187"/>
              </p:ext>
            </p:extLst>
          </p:nvPr>
        </p:nvGraphicFramePr>
        <p:xfrm>
          <a:off x="395536" y="1124744"/>
          <a:ext cx="8431241" cy="6515050"/>
        </p:xfrm>
        <a:graphic>
          <a:graphicData uri="http://schemas.openxmlformats.org/presentationml/2006/ole">
            <mc:AlternateContent xmlns:mc="http://schemas.openxmlformats.org/markup-compatibility/2006">
              <mc:Choice xmlns:v="urn:schemas-microsoft-com:vml" Requires="v">
                <p:oleObj spid="_x0000_s2219" name="Acrobat Document" r:id="rId3" imgW="10051560" imgH="7784640" progId="AcroExch.Document.7">
                  <p:embed/>
                </p:oleObj>
              </mc:Choice>
              <mc:Fallback>
                <p:oleObj name="Acrobat Document" r:id="rId3" imgW="10051560" imgH="7784640" progId="AcroExch.Document.7">
                  <p:embed/>
                  <p:pic>
                    <p:nvPicPr>
                      <p:cNvPr id="0" name="Picture 8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124744"/>
                        <a:ext cx="8431241" cy="6515050"/>
                      </a:xfrm>
                      <a:prstGeom prst="rect">
                        <a:avLst/>
                      </a:prstGeom>
                      <a:noFill/>
                      <a:extLst/>
                    </p:spPr>
                  </p:pic>
                </p:oleObj>
              </mc:Fallback>
            </mc:AlternateContent>
          </a:graphicData>
        </a:graphic>
      </p:graphicFrame>
      <p:grpSp>
        <p:nvGrpSpPr>
          <p:cNvPr id="6" name="Groupe 5"/>
          <p:cNvGrpSpPr/>
          <p:nvPr/>
        </p:nvGrpSpPr>
        <p:grpSpPr>
          <a:xfrm>
            <a:off x="555763" y="773832"/>
            <a:ext cx="7766538" cy="1143000"/>
            <a:chOff x="314577" y="0"/>
            <a:chExt cx="7766538" cy="1143000"/>
          </a:xfrm>
        </p:grpSpPr>
        <p:sp>
          <p:nvSpPr>
            <p:cNvPr id="7" name="Rectangle à coins arrondis 6"/>
            <p:cNvSpPr/>
            <p:nvPr/>
          </p:nvSpPr>
          <p:spPr>
            <a:xfrm>
              <a:off x="314577" y="0"/>
              <a:ext cx="7766538" cy="1143000"/>
            </a:xfrm>
            <a:prstGeom prst="roundRect">
              <a:avLst/>
            </a:prstGeom>
          </p:spPr>
          <p:style>
            <a:lnRef idx="0">
              <a:schemeClr val="accent4"/>
            </a:lnRef>
            <a:fillRef idx="3">
              <a:schemeClr val="accent4"/>
            </a:fillRef>
            <a:effectRef idx="3">
              <a:schemeClr val="accent4"/>
            </a:effectRef>
            <a:fontRef idx="minor">
              <a:schemeClr val="lt1"/>
            </a:fontRef>
          </p:style>
          <p:txBody>
            <a:bodyPr/>
            <a:lstStyle/>
            <a:p>
              <a:endParaRPr lang="fr-CA" dirty="0"/>
            </a:p>
          </p:txBody>
        </p:sp>
        <p:sp>
          <p:nvSpPr>
            <p:cNvPr id="8" name="Rectangle 7"/>
            <p:cNvSpPr/>
            <p:nvPr/>
          </p:nvSpPr>
          <p:spPr>
            <a:xfrm>
              <a:off x="426171" y="55797"/>
              <a:ext cx="7654944" cy="10314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fr-CA" sz="2800" b="1" dirty="0"/>
                <a:t>Embryogénèse ≈ Cosmogénèse</a:t>
              </a:r>
            </a:p>
          </p:txBody>
        </p:sp>
      </p:grpSp>
    </p:spTree>
    <p:extLst>
      <p:ext uri="{BB962C8B-B14F-4D97-AF65-F5344CB8AC3E}">
        <p14:creationId xmlns:p14="http://schemas.microsoft.com/office/powerpoint/2010/main" val="30063491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p:cNvGraphicFramePr>
            <a:graphicFrameLocks noChangeAspect="1"/>
          </p:cNvGraphicFramePr>
          <p:nvPr>
            <p:extLst>
              <p:ext uri="{D42A27DB-BD31-4B8C-83A1-F6EECF244321}">
                <p14:modId xmlns:p14="http://schemas.microsoft.com/office/powerpoint/2010/main" val="3345265693"/>
              </p:ext>
            </p:extLst>
          </p:nvPr>
        </p:nvGraphicFramePr>
        <p:xfrm>
          <a:off x="395536" y="476672"/>
          <a:ext cx="8208912" cy="6343250"/>
        </p:xfrm>
        <a:graphic>
          <a:graphicData uri="http://schemas.openxmlformats.org/presentationml/2006/ole">
            <mc:AlternateContent xmlns:mc="http://schemas.openxmlformats.org/markup-compatibility/2006">
              <mc:Choice xmlns:v="urn:schemas-microsoft-com:vml" Requires="v">
                <p:oleObj spid="_x0000_s27736" name="Acrobat Document" r:id="rId4" imgW="10053360" imgH="7772400" progId="AcroExch.Document.7">
                  <p:embed/>
                </p:oleObj>
              </mc:Choice>
              <mc:Fallback>
                <p:oleObj name="Acrobat Document" r:id="rId4" imgW="10053360" imgH="7772400" progId="AcroExch.Document.7">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476672"/>
                        <a:ext cx="8208912" cy="6343250"/>
                      </a:xfrm>
                      <a:prstGeom prst="rect">
                        <a:avLst/>
                      </a:prstGeom>
                      <a:noFill/>
                      <a:extLst/>
                    </p:spPr>
                  </p:pic>
                </p:oleObj>
              </mc:Fallback>
            </mc:AlternateContent>
          </a:graphicData>
        </a:graphic>
      </p:graphicFrame>
      <p:grpSp>
        <p:nvGrpSpPr>
          <p:cNvPr id="5" name="Groupe 4"/>
          <p:cNvGrpSpPr/>
          <p:nvPr/>
        </p:nvGrpSpPr>
        <p:grpSpPr>
          <a:xfrm>
            <a:off x="555763" y="773832"/>
            <a:ext cx="7766538" cy="1143000"/>
            <a:chOff x="314577" y="0"/>
            <a:chExt cx="7766538" cy="1143000"/>
          </a:xfrm>
        </p:grpSpPr>
        <p:sp>
          <p:nvSpPr>
            <p:cNvPr id="6" name="Rectangle à coins arrondis 5"/>
            <p:cNvSpPr/>
            <p:nvPr/>
          </p:nvSpPr>
          <p:spPr>
            <a:xfrm>
              <a:off x="314577" y="0"/>
              <a:ext cx="7766538" cy="1143000"/>
            </a:xfrm>
            <a:prstGeom prst="roundRect">
              <a:avLst/>
            </a:prstGeom>
          </p:spPr>
          <p:style>
            <a:lnRef idx="0">
              <a:schemeClr val="accent4"/>
            </a:lnRef>
            <a:fillRef idx="3">
              <a:schemeClr val="accent4"/>
            </a:fillRef>
            <a:effectRef idx="3">
              <a:schemeClr val="accent4"/>
            </a:effectRef>
            <a:fontRef idx="minor">
              <a:schemeClr val="lt1"/>
            </a:fontRef>
          </p:style>
          <p:txBody>
            <a:bodyPr/>
            <a:lstStyle/>
            <a:p>
              <a:endParaRPr lang="fr-CA" dirty="0"/>
            </a:p>
          </p:txBody>
        </p:sp>
        <p:sp>
          <p:nvSpPr>
            <p:cNvPr id="7" name="Rectangle 6"/>
            <p:cNvSpPr/>
            <p:nvPr/>
          </p:nvSpPr>
          <p:spPr>
            <a:xfrm>
              <a:off x="426171" y="55797"/>
              <a:ext cx="7654944" cy="10314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fr-CA" sz="2800" b="1" dirty="0"/>
                <a:t>Égo/Matière     Alter Égo/Antimatière</a:t>
              </a:r>
            </a:p>
            <a:p>
              <a:pPr algn="ctr" defTabSz="1422400">
                <a:lnSpc>
                  <a:spcPct val="90000"/>
                </a:lnSpc>
                <a:spcBef>
                  <a:spcPct val="0"/>
                </a:spcBef>
                <a:spcAft>
                  <a:spcPct val="35000"/>
                </a:spcAft>
              </a:pPr>
              <a:r>
                <a:rPr lang="fr-CA" sz="2800" b="1" dirty="0"/>
                <a:t>Je ≈ (Égo + Alter Égo) + (Égo - Alter Égo) </a:t>
              </a:r>
            </a:p>
          </p:txBody>
        </p:sp>
      </p:grpSp>
    </p:spTree>
    <p:extLst>
      <p:ext uri="{BB962C8B-B14F-4D97-AF65-F5344CB8AC3E}">
        <p14:creationId xmlns:p14="http://schemas.microsoft.com/office/powerpoint/2010/main" val="12475719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r="2361"/>
          <a:stretch/>
        </p:blipFill>
        <p:spPr bwMode="auto">
          <a:xfrm>
            <a:off x="300003" y="1903681"/>
            <a:ext cx="4570012" cy="3613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C:\Users\Jean\Pictures\local_nonlocal_fr (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911" r="6506"/>
          <a:stretch/>
        </p:blipFill>
        <p:spPr bwMode="auto">
          <a:xfrm>
            <a:off x="4875869" y="2194054"/>
            <a:ext cx="4016611" cy="318366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e 7"/>
          <p:cNvGrpSpPr/>
          <p:nvPr/>
        </p:nvGrpSpPr>
        <p:grpSpPr>
          <a:xfrm>
            <a:off x="555763" y="773832"/>
            <a:ext cx="7766538" cy="1143000"/>
            <a:chOff x="314577" y="0"/>
            <a:chExt cx="7766538" cy="1143000"/>
          </a:xfrm>
        </p:grpSpPr>
        <p:sp>
          <p:nvSpPr>
            <p:cNvPr id="9" name="Rectangle à coins arrondis 8"/>
            <p:cNvSpPr/>
            <p:nvPr/>
          </p:nvSpPr>
          <p:spPr>
            <a:xfrm>
              <a:off x="314577" y="0"/>
              <a:ext cx="7766538" cy="1143000"/>
            </a:xfrm>
            <a:prstGeom prst="roundRect">
              <a:avLst/>
            </a:prstGeom>
          </p:spPr>
          <p:style>
            <a:lnRef idx="0">
              <a:schemeClr val="accent4"/>
            </a:lnRef>
            <a:fillRef idx="3">
              <a:schemeClr val="accent4"/>
            </a:fillRef>
            <a:effectRef idx="3">
              <a:schemeClr val="accent4"/>
            </a:effectRef>
            <a:fontRef idx="minor">
              <a:schemeClr val="lt1"/>
            </a:fontRef>
          </p:style>
          <p:txBody>
            <a:bodyPr/>
            <a:lstStyle/>
            <a:p>
              <a:endParaRPr lang="fr-CA" dirty="0"/>
            </a:p>
          </p:txBody>
        </p:sp>
        <p:sp>
          <p:nvSpPr>
            <p:cNvPr id="10" name="Rectangle 9"/>
            <p:cNvSpPr/>
            <p:nvPr/>
          </p:nvSpPr>
          <p:spPr>
            <a:xfrm>
              <a:off x="426171" y="55797"/>
              <a:ext cx="7654944" cy="10314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fr-CA" sz="2800" dirty="0"/>
                <a:t>Mise en structure sphérique </a:t>
              </a:r>
            </a:p>
            <a:p>
              <a:pPr lvl="0" algn="ctr" defTabSz="1422400">
                <a:lnSpc>
                  <a:spcPct val="90000"/>
                </a:lnSpc>
                <a:spcBef>
                  <a:spcPct val="0"/>
                </a:spcBef>
                <a:spcAft>
                  <a:spcPct val="35000"/>
                </a:spcAft>
              </a:pPr>
              <a:r>
                <a:rPr lang="fr-CA" sz="2800" dirty="0"/>
                <a:t>des zones de résonance</a:t>
              </a:r>
            </a:p>
          </p:txBody>
        </p:sp>
      </p:grpSp>
    </p:spTree>
    <p:extLst>
      <p:ext uri="{BB962C8B-B14F-4D97-AF65-F5344CB8AC3E}">
        <p14:creationId xmlns:p14="http://schemas.microsoft.com/office/powerpoint/2010/main" val="1848590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14702" y="1628800"/>
            <a:ext cx="7760253" cy="5141168"/>
          </a:xfrm>
        </p:spPr>
      </p:pic>
      <p:grpSp>
        <p:nvGrpSpPr>
          <p:cNvPr id="5" name="Groupe 4"/>
          <p:cNvGrpSpPr/>
          <p:nvPr/>
        </p:nvGrpSpPr>
        <p:grpSpPr>
          <a:xfrm>
            <a:off x="555763" y="773832"/>
            <a:ext cx="7766538" cy="1143000"/>
            <a:chOff x="314577" y="0"/>
            <a:chExt cx="7766538" cy="1143000"/>
          </a:xfrm>
        </p:grpSpPr>
        <p:sp>
          <p:nvSpPr>
            <p:cNvPr id="6" name="Rectangle à coins arrondis 5"/>
            <p:cNvSpPr/>
            <p:nvPr/>
          </p:nvSpPr>
          <p:spPr>
            <a:xfrm>
              <a:off x="314577" y="0"/>
              <a:ext cx="7766538" cy="1143000"/>
            </a:xfrm>
            <a:prstGeom prst="roundRect">
              <a:avLst/>
            </a:prstGeom>
          </p:spPr>
          <p:style>
            <a:lnRef idx="0">
              <a:schemeClr val="accent4"/>
            </a:lnRef>
            <a:fillRef idx="3">
              <a:schemeClr val="accent4"/>
            </a:fillRef>
            <a:effectRef idx="3">
              <a:schemeClr val="accent4"/>
            </a:effectRef>
            <a:fontRef idx="minor">
              <a:schemeClr val="lt1"/>
            </a:fontRef>
          </p:style>
          <p:txBody>
            <a:bodyPr/>
            <a:lstStyle/>
            <a:p>
              <a:endParaRPr lang="fr-CA" dirty="0"/>
            </a:p>
          </p:txBody>
        </p:sp>
        <p:sp>
          <p:nvSpPr>
            <p:cNvPr id="7" name="Rectangle 6"/>
            <p:cNvSpPr/>
            <p:nvPr/>
          </p:nvSpPr>
          <p:spPr>
            <a:xfrm>
              <a:off x="426171" y="55797"/>
              <a:ext cx="7654944" cy="10314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fr-CA" sz="2800" dirty="0"/>
                <a:t>Équivalences vibratoires de base </a:t>
              </a:r>
              <a:endParaRPr lang="fr-CA" sz="2800" b="1" dirty="0"/>
            </a:p>
          </p:txBody>
        </p:sp>
      </p:grpSp>
    </p:spTree>
    <p:extLst>
      <p:ext uri="{BB962C8B-B14F-4D97-AF65-F5344CB8AC3E}">
        <p14:creationId xmlns:p14="http://schemas.microsoft.com/office/powerpoint/2010/main" val="22474180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p:cNvGraphicFramePr>
            <a:graphicFrameLocks noChangeAspect="1"/>
          </p:cNvGraphicFramePr>
          <p:nvPr>
            <p:extLst>
              <p:ext uri="{D42A27DB-BD31-4B8C-83A1-F6EECF244321}">
                <p14:modId xmlns:p14="http://schemas.microsoft.com/office/powerpoint/2010/main" val="2912046136"/>
              </p:ext>
            </p:extLst>
          </p:nvPr>
        </p:nvGraphicFramePr>
        <p:xfrm>
          <a:off x="800100" y="514350"/>
          <a:ext cx="7543800" cy="5829300"/>
        </p:xfrm>
        <a:graphic>
          <a:graphicData uri="http://schemas.openxmlformats.org/presentationml/2006/ole">
            <mc:AlternateContent xmlns:mc="http://schemas.openxmlformats.org/markup-compatibility/2006">
              <mc:Choice xmlns:v="urn:schemas-microsoft-com:vml" Requires="v">
                <p:oleObj spid="_x0000_s6314" name="Acrobat Document" r:id="rId4" imgW="10051560" imgH="7784640" progId="AcroExch.Document.7">
                  <p:embed/>
                </p:oleObj>
              </mc:Choice>
              <mc:Fallback>
                <p:oleObj name="Acrobat Document" r:id="rId4" imgW="10051560" imgH="7784640" progId="AcroExch.Document.7">
                  <p:embed/>
                  <p:pic>
                    <p:nvPicPr>
                      <p:cNvPr id="0" name="Picture 8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 y="514350"/>
                        <a:ext cx="7543800" cy="5829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2624569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67356" y="2132856"/>
            <a:ext cx="8019443" cy="4392488"/>
          </a:xfrm>
        </p:spPr>
        <p:txBody>
          <a:bodyPr>
            <a:normAutofit fontScale="70000" lnSpcReduction="20000"/>
          </a:bodyPr>
          <a:lstStyle/>
          <a:p>
            <a:r>
              <a:rPr lang="fr-CA" sz="4000" b="1" dirty="0"/>
              <a:t>Moi profond + Moi superficiel </a:t>
            </a:r>
          </a:p>
          <a:p>
            <a:pPr marL="0" indent="0">
              <a:buNone/>
            </a:pPr>
            <a:r>
              <a:rPr lang="fr-CA" sz="2800" b="1" dirty="0"/>
              <a:t>		≈ énergie potentielle</a:t>
            </a:r>
          </a:p>
          <a:p>
            <a:pPr marL="0" indent="0">
              <a:buNone/>
            </a:pPr>
            <a:r>
              <a:rPr lang="fr-CA" sz="2800" b="1" dirty="0"/>
              <a:t>		≈  parasympathique</a:t>
            </a:r>
          </a:p>
          <a:p>
            <a:pPr marL="0" indent="0">
              <a:buNone/>
            </a:pPr>
            <a:r>
              <a:rPr lang="fr-CA" sz="2800" b="1" dirty="0"/>
              <a:t>		≈  espace </a:t>
            </a:r>
          </a:p>
          <a:p>
            <a:r>
              <a:rPr lang="fr-CA" sz="4000" b="1" dirty="0"/>
              <a:t> Moi profond - Moi superficiel </a:t>
            </a:r>
          </a:p>
          <a:p>
            <a:pPr marL="0" indent="0">
              <a:buNone/>
            </a:pPr>
            <a:r>
              <a:rPr lang="fr-CA" sz="2800" b="1" dirty="0"/>
              <a:t>		≈ faim, soif</a:t>
            </a:r>
          </a:p>
          <a:p>
            <a:r>
              <a:rPr lang="fr-CA" sz="4000" b="1" dirty="0"/>
              <a:t>Soi profond + Soi superficiel </a:t>
            </a:r>
          </a:p>
          <a:p>
            <a:pPr marL="0" indent="0">
              <a:buNone/>
            </a:pPr>
            <a:r>
              <a:rPr lang="fr-CA" sz="2800" b="1" dirty="0"/>
              <a:t>		≈ énergie cinétique</a:t>
            </a:r>
          </a:p>
          <a:p>
            <a:pPr marL="0" indent="0">
              <a:buNone/>
            </a:pPr>
            <a:r>
              <a:rPr lang="fr-CA" sz="2800" b="1" dirty="0"/>
              <a:t>		≈ orthosympathique</a:t>
            </a:r>
          </a:p>
          <a:p>
            <a:pPr marL="0" indent="0">
              <a:buNone/>
            </a:pPr>
            <a:r>
              <a:rPr lang="fr-CA" sz="2800" b="1" dirty="0"/>
              <a:t>		≈ temps</a:t>
            </a:r>
          </a:p>
          <a:p>
            <a:r>
              <a:rPr lang="fr-CA" sz="4000" b="1" dirty="0"/>
              <a:t>Soi profond - Soi superficiel </a:t>
            </a:r>
          </a:p>
          <a:p>
            <a:pPr marL="0" indent="0">
              <a:buNone/>
            </a:pPr>
            <a:r>
              <a:rPr lang="fr-CA" sz="2800" b="1" dirty="0"/>
              <a:t>		≈ pulsion, rythme</a:t>
            </a:r>
          </a:p>
          <a:p>
            <a:endParaRPr lang="fr-CA" sz="2800" b="1" dirty="0"/>
          </a:p>
        </p:txBody>
      </p:sp>
      <p:grpSp>
        <p:nvGrpSpPr>
          <p:cNvPr id="4" name="Groupe 3"/>
          <p:cNvGrpSpPr/>
          <p:nvPr/>
        </p:nvGrpSpPr>
        <p:grpSpPr>
          <a:xfrm>
            <a:off x="555763" y="773832"/>
            <a:ext cx="7766538" cy="1143000"/>
            <a:chOff x="314577" y="0"/>
            <a:chExt cx="7766538" cy="1143000"/>
          </a:xfrm>
        </p:grpSpPr>
        <p:sp>
          <p:nvSpPr>
            <p:cNvPr id="5" name="Rectangle à coins arrondis 4"/>
            <p:cNvSpPr/>
            <p:nvPr/>
          </p:nvSpPr>
          <p:spPr>
            <a:xfrm>
              <a:off x="314577" y="0"/>
              <a:ext cx="7766538" cy="1143000"/>
            </a:xfrm>
            <a:prstGeom prst="roundRect">
              <a:avLst/>
            </a:prstGeom>
          </p:spPr>
          <p:style>
            <a:lnRef idx="0">
              <a:schemeClr val="accent4"/>
            </a:lnRef>
            <a:fillRef idx="3">
              <a:schemeClr val="accent4"/>
            </a:fillRef>
            <a:effectRef idx="3">
              <a:schemeClr val="accent4"/>
            </a:effectRef>
            <a:fontRef idx="minor">
              <a:schemeClr val="lt1"/>
            </a:fontRef>
          </p:style>
          <p:txBody>
            <a:bodyPr/>
            <a:lstStyle/>
            <a:p>
              <a:endParaRPr lang="fr-CA" dirty="0"/>
            </a:p>
          </p:txBody>
        </p:sp>
        <p:sp>
          <p:nvSpPr>
            <p:cNvPr id="6" name="Rectangle 5"/>
            <p:cNvSpPr/>
            <p:nvPr/>
          </p:nvSpPr>
          <p:spPr>
            <a:xfrm>
              <a:off x="426171" y="55797"/>
              <a:ext cx="7654944" cy="10314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fr-CA" sz="2800" dirty="0"/>
                <a:t>Antagonisme - complémentarité</a:t>
              </a:r>
              <a:br>
                <a:rPr lang="fr-CA" sz="2800" dirty="0"/>
              </a:br>
              <a:r>
                <a:rPr lang="fr-CA" sz="2800" dirty="0"/>
                <a:t>au niveau quantique </a:t>
              </a:r>
            </a:p>
          </p:txBody>
        </p:sp>
      </p:grpSp>
    </p:spTree>
    <p:extLst>
      <p:ext uri="{BB962C8B-B14F-4D97-AF65-F5344CB8AC3E}">
        <p14:creationId xmlns:p14="http://schemas.microsoft.com/office/powerpoint/2010/main" val="28747363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90872" y="2204864"/>
            <a:ext cx="8229600" cy="4525963"/>
          </a:xfrm>
        </p:spPr>
        <p:txBody>
          <a:bodyPr>
            <a:normAutofit/>
          </a:bodyPr>
          <a:lstStyle/>
          <a:p>
            <a:r>
              <a:rPr lang="fr-CA" sz="2800" b="1" dirty="0"/>
              <a:t>Moi + Soi ≈ Ontos</a:t>
            </a:r>
          </a:p>
          <a:p>
            <a:r>
              <a:rPr lang="fr-CA" sz="2800" b="1" dirty="0"/>
              <a:t>Moi - Soi ≈ Éros</a:t>
            </a:r>
          </a:p>
          <a:p>
            <a:pPr marL="0" indent="0">
              <a:buNone/>
            </a:pPr>
            <a:endParaRPr lang="fr-CA" sz="2800" b="1" dirty="0"/>
          </a:p>
          <a:p>
            <a:r>
              <a:rPr lang="fr-CA" sz="2800" b="1" dirty="0"/>
              <a:t>Ontos + Éros ≈ Syntropie ≈ Conscience de soi</a:t>
            </a:r>
          </a:p>
          <a:p>
            <a:r>
              <a:rPr lang="fr-CA" sz="2800" b="1" dirty="0"/>
              <a:t>Ontos - Éros ≈ Entropie</a:t>
            </a:r>
          </a:p>
          <a:p>
            <a:pPr marL="0" indent="0">
              <a:buNone/>
            </a:pPr>
            <a:endParaRPr lang="fr-CA" sz="2800" b="1" dirty="0"/>
          </a:p>
          <a:p>
            <a:r>
              <a:rPr lang="fr-CA" sz="2800" b="1" dirty="0"/>
              <a:t>Syntropie + Entropie ≈ Métabolisme</a:t>
            </a:r>
          </a:p>
          <a:p>
            <a:r>
              <a:rPr lang="fr-CA" sz="2800" b="1" dirty="0"/>
              <a:t>Syntropie - Entropie ≈ Antimétabolites</a:t>
            </a:r>
          </a:p>
        </p:txBody>
      </p:sp>
      <p:grpSp>
        <p:nvGrpSpPr>
          <p:cNvPr id="5" name="Groupe 4"/>
          <p:cNvGrpSpPr/>
          <p:nvPr/>
        </p:nvGrpSpPr>
        <p:grpSpPr>
          <a:xfrm>
            <a:off x="555763" y="773832"/>
            <a:ext cx="7766538" cy="1143000"/>
            <a:chOff x="314577" y="0"/>
            <a:chExt cx="7766538" cy="1143000"/>
          </a:xfrm>
        </p:grpSpPr>
        <p:sp>
          <p:nvSpPr>
            <p:cNvPr id="6" name="Rectangle à coins arrondis 5"/>
            <p:cNvSpPr/>
            <p:nvPr/>
          </p:nvSpPr>
          <p:spPr>
            <a:xfrm>
              <a:off x="314577" y="0"/>
              <a:ext cx="7766538" cy="1143000"/>
            </a:xfrm>
            <a:prstGeom prst="roundRect">
              <a:avLst/>
            </a:prstGeom>
          </p:spPr>
          <p:style>
            <a:lnRef idx="0">
              <a:schemeClr val="accent4"/>
            </a:lnRef>
            <a:fillRef idx="3">
              <a:schemeClr val="accent4"/>
            </a:fillRef>
            <a:effectRef idx="3">
              <a:schemeClr val="accent4"/>
            </a:effectRef>
            <a:fontRef idx="minor">
              <a:schemeClr val="lt1"/>
            </a:fontRef>
          </p:style>
          <p:txBody>
            <a:bodyPr/>
            <a:lstStyle/>
            <a:p>
              <a:endParaRPr lang="fr-CA" dirty="0"/>
            </a:p>
          </p:txBody>
        </p:sp>
        <p:sp>
          <p:nvSpPr>
            <p:cNvPr id="7" name="Rectangle 6"/>
            <p:cNvSpPr/>
            <p:nvPr/>
          </p:nvSpPr>
          <p:spPr>
            <a:xfrm>
              <a:off x="426171" y="55797"/>
              <a:ext cx="7654944" cy="10314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fr-CA" sz="2800" dirty="0"/>
                <a:t>Antagonisme - complémentarité</a:t>
              </a:r>
              <a:br>
                <a:rPr lang="fr-CA" sz="2800" dirty="0"/>
              </a:br>
              <a:r>
                <a:rPr lang="fr-CA" sz="2800" dirty="0"/>
                <a:t>au niveau quantique </a:t>
              </a:r>
            </a:p>
          </p:txBody>
        </p:sp>
      </p:grpSp>
    </p:spTree>
    <p:extLst>
      <p:ext uri="{BB962C8B-B14F-4D97-AF65-F5344CB8AC3E}">
        <p14:creationId xmlns:p14="http://schemas.microsoft.com/office/powerpoint/2010/main" val="3371453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Jean\Pictures\dualite-de-perception-2.gif"/>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35476" y="1268760"/>
            <a:ext cx="7118706" cy="54292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e 3"/>
          <p:cNvGrpSpPr/>
          <p:nvPr/>
        </p:nvGrpSpPr>
        <p:grpSpPr>
          <a:xfrm>
            <a:off x="555763" y="773832"/>
            <a:ext cx="7766538" cy="1143000"/>
            <a:chOff x="314577" y="0"/>
            <a:chExt cx="7766538" cy="1143000"/>
          </a:xfrm>
        </p:grpSpPr>
        <p:sp>
          <p:nvSpPr>
            <p:cNvPr id="5" name="Rectangle à coins arrondis 4"/>
            <p:cNvSpPr/>
            <p:nvPr/>
          </p:nvSpPr>
          <p:spPr>
            <a:xfrm>
              <a:off x="314577" y="0"/>
              <a:ext cx="7766538" cy="1143000"/>
            </a:xfrm>
            <a:prstGeom prst="roundRect">
              <a:avLst/>
            </a:prstGeom>
          </p:spPr>
          <p:style>
            <a:lnRef idx="0">
              <a:schemeClr val="accent4"/>
            </a:lnRef>
            <a:fillRef idx="3">
              <a:schemeClr val="accent4"/>
            </a:fillRef>
            <a:effectRef idx="3">
              <a:schemeClr val="accent4"/>
            </a:effectRef>
            <a:fontRef idx="minor">
              <a:schemeClr val="lt1"/>
            </a:fontRef>
          </p:style>
          <p:txBody>
            <a:bodyPr/>
            <a:lstStyle/>
            <a:p>
              <a:endParaRPr lang="fr-CA" dirty="0"/>
            </a:p>
          </p:txBody>
        </p:sp>
        <p:sp>
          <p:nvSpPr>
            <p:cNvPr id="6" name="Rectangle 5"/>
            <p:cNvSpPr/>
            <p:nvPr/>
          </p:nvSpPr>
          <p:spPr>
            <a:xfrm>
              <a:off x="426171" y="55797"/>
              <a:ext cx="7654944" cy="10314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fr-CA" sz="3200" dirty="0"/>
                <a:t>Dualité ondulatoire/corpusculaire</a:t>
              </a:r>
            </a:p>
          </p:txBody>
        </p:sp>
      </p:grpSp>
      <p:sp>
        <p:nvSpPr>
          <p:cNvPr id="7" name="ZoneTexte 6"/>
          <p:cNvSpPr txBox="1"/>
          <p:nvPr/>
        </p:nvSpPr>
        <p:spPr>
          <a:xfrm>
            <a:off x="899592" y="2020198"/>
            <a:ext cx="3600400" cy="400110"/>
          </a:xfrm>
          <a:prstGeom prst="rect">
            <a:avLst/>
          </a:prstGeom>
          <a:noFill/>
        </p:spPr>
        <p:txBody>
          <a:bodyPr wrap="square" rtlCol="0">
            <a:spAutoFit/>
          </a:bodyPr>
          <a:lstStyle/>
          <a:p>
            <a:r>
              <a:rPr lang="fr-CA" sz="2000" b="1" dirty="0"/>
              <a:t>Dualité de perception</a:t>
            </a:r>
          </a:p>
        </p:txBody>
      </p:sp>
    </p:spTree>
    <p:extLst>
      <p:ext uri="{BB962C8B-B14F-4D97-AF65-F5344CB8AC3E}">
        <p14:creationId xmlns:p14="http://schemas.microsoft.com/office/powerpoint/2010/main" val="27748638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281" y="2174874"/>
            <a:ext cx="4359385" cy="4278461"/>
          </a:xfrm>
          <a:prstGeom prst="rect">
            <a:avLst/>
          </a:prstGeom>
        </p:spPr>
      </p:pic>
      <p:sp>
        <p:nvSpPr>
          <p:cNvPr id="8" name="Espace réservé du contenu 7"/>
          <p:cNvSpPr>
            <a:spLocks noGrp="1"/>
          </p:cNvSpPr>
          <p:nvPr>
            <p:ph sz="quarter" idx="4"/>
          </p:nvPr>
        </p:nvSpPr>
        <p:spPr>
          <a:xfrm>
            <a:off x="4645025" y="2174875"/>
            <a:ext cx="4103439" cy="3951288"/>
          </a:xfrm>
        </p:spPr>
        <p:txBody>
          <a:bodyPr>
            <a:normAutofit/>
          </a:bodyPr>
          <a:lstStyle/>
          <a:p>
            <a:pPr algn="just"/>
            <a:r>
              <a:rPr lang="fr-CA" sz="2800" b="1" dirty="0"/>
              <a:t>Cause de soi ≈ Je</a:t>
            </a:r>
          </a:p>
          <a:p>
            <a:pPr algn="just"/>
            <a:endParaRPr lang="fr-CA" sz="2800" b="1" dirty="0"/>
          </a:p>
          <a:p>
            <a:pPr algn="just"/>
            <a:r>
              <a:rPr lang="fr-CA" sz="2800" b="1" dirty="0"/>
              <a:t>Pour soi ≈ égo ≈ âme</a:t>
            </a:r>
          </a:p>
          <a:p>
            <a:pPr algn="just"/>
            <a:endParaRPr lang="fr-CA" sz="2800" b="1" dirty="0"/>
          </a:p>
          <a:p>
            <a:pPr algn="just"/>
            <a:r>
              <a:rPr lang="fr-CA" sz="2800" b="1" dirty="0"/>
              <a:t>En soi ≈ inconscient</a:t>
            </a:r>
          </a:p>
          <a:p>
            <a:pPr marL="0" indent="0" algn="just">
              <a:buNone/>
            </a:pPr>
            <a:r>
              <a:rPr lang="fr-CA" sz="2800" b="1" dirty="0"/>
              <a:t>                ≈ génétique</a:t>
            </a:r>
          </a:p>
          <a:p>
            <a:pPr marL="0" indent="0" algn="just">
              <a:buNone/>
            </a:pPr>
            <a:r>
              <a:rPr lang="fr-CA" sz="2800" b="1" dirty="0"/>
              <a:t>                ≈ Moi superficiel</a:t>
            </a:r>
          </a:p>
        </p:txBody>
      </p:sp>
      <p:grpSp>
        <p:nvGrpSpPr>
          <p:cNvPr id="9" name="Groupe 8"/>
          <p:cNvGrpSpPr/>
          <p:nvPr/>
        </p:nvGrpSpPr>
        <p:grpSpPr>
          <a:xfrm>
            <a:off x="555763" y="773832"/>
            <a:ext cx="7766538" cy="1143000"/>
            <a:chOff x="314577" y="0"/>
            <a:chExt cx="7766538" cy="1143000"/>
          </a:xfrm>
        </p:grpSpPr>
        <p:sp>
          <p:nvSpPr>
            <p:cNvPr id="10" name="Rectangle à coins arrondis 9"/>
            <p:cNvSpPr/>
            <p:nvPr/>
          </p:nvSpPr>
          <p:spPr>
            <a:xfrm>
              <a:off x="314577" y="0"/>
              <a:ext cx="7766538" cy="1143000"/>
            </a:xfrm>
            <a:prstGeom prst="roundRect">
              <a:avLst/>
            </a:prstGeom>
          </p:spPr>
          <p:style>
            <a:lnRef idx="0">
              <a:schemeClr val="accent4"/>
            </a:lnRef>
            <a:fillRef idx="3">
              <a:schemeClr val="accent4"/>
            </a:fillRef>
            <a:effectRef idx="3">
              <a:schemeClr val="accent4"/>
            </a:effectRef>
            <a:fontRef idx="minor">
              <a:schemeClr val="lt1"/>
            </a:fontRef>
          </p:style>
          <p:txBody>
            <a:bodyPr/>
            <a:lstStyle/>
            <a:p>
              <a:endParaRPr lang="fr-CA" dirty="0"/>
            </a:p>
          </p:txBody>
        </p:sp>
        <p:sp>
          <p:nvSpPr>
            <p:cNvPr id="11" name="Rectangle 10"/>
            <p:cNvSpPr/>
            <p:nvPr/>
          </p:nvSpPr>
          <p:spPr>
            <a:xfrm>
              <a:off x="426171" y="55797"/>
              <a:ext cx="7654944" cy="10314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fr-CA" sz="2800" dirty="0"/>
                <a:t>Conscience</a:t>
              </a:r>
            </a:p>
          </p:txBody>
        </p:sp>
      </p:grpSp>
    </p:spTree>
    <p:extLst>
      <p:ext uri="{BB962C8B-B14F-4D97-AF65-F5344CB8AC3E}">
        <p14:creationId xmlns:p14="http://schemas.microsoft.com/office/powerpoint/2010/main" val="1240359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099989"/>
            <a:ext cx="8229600" cy="4209331"/>
          </a:xfrm>
        </p:spPr>
        <p:txBody>
          <a:bodyPr/>
          <a:lstStyle/>
          <a:p>
            <a:r>
              <a:rPr lang="fr-CA" b="1" dirty="0"/>
              <a:t> Conscience en soi 		≈ inconscient</a:t>
            </a:r>
          </a:p>
          <a:p>
            <a:r>
              <a:rPr lang="fr-CA" b="1" dirty="0"/>
              <a:t> Conscience pour soi 	≈ égo</a:t>
            </a:r>
          </a:p>
          <a:p>
            <a:r>
              <a:rPr lang="fr-CA" b="1" dirty="0"/>
              <a:t> Conscience de l’autre 	≈ alter égo</a:t>
            </a:r>
          </a:p>
          <a:p>
            <a:pPr lvl="2"/>
            <a:r>
              <a:rPr lang="fr-CA" sz="3200" b="1" dirty="0"/>
              <a:t>(égo + alter égo) 	≈ amour de soi</a:t>
            </a:r>
          </a:p>
          <a:p>
            <a:pPr lvl="2"/>
            <a:r>
              <a:rPr lang="fr-CA" sz="3200" b="1" dirty="0"/>
              <a:t>(égo - alter égo) 	≈ haine de soi</a:t>
            </a:r>
          </a:p>
          <a:p>
            <a:r>
              <a:rPr lang="fr-CA" b="1" dirty="0"/>
              <a:t> Conscience cause de soi 	≈ JE</a:t>
            </a:r>
          </a:p>
          <a:p>
            <a:pPr marL="0" indent="0">
              <a:buNone/>
            </a:pPr>
            <a:r>
              <a:rPr lang="fr-CA" b="1" dirty="0"/>
              <a:t>            	 ≈ (amour de soi + haine de soi)</a:t>
            </a:r>
          </a:p>
          <a:p>
            <a:pPr marL="0" indent="0">
              <a:buNone/>
            </a:pPr>
            <a:endParaRPr lang="fr-CA" b="1" dirty="0"/>
          </a:p>
        </p:txBody>
      </p:sp>
      <p:grpSp>
        <p:nvGrpSpPr>
          <p:cNvPr id="5" name="Groupe 4"/>
          <p:cNvGrpSpPr/>
          <p:nvPr/>
        </p:nvGrpSpPr>
        <p:grpSpPr>
          <a:xfrm>
            <a:off x="555763" y="773832"/>
            <a:ext cx="7766538" cy="1143000"/>
            <a:chOff x="314577" y="0"/>
            <a:chExt cx="7766538" cy="1143000"/>
          </a:xfrm>
        </p:grpSpPr>
        <p:sp>
          <p:nvSpPr>
            <p:cNvPr id="6" name="Rectangle à coins arrondis 5"/>
            <p:cNvSpPr/>
            <p:nvPr/>
          </p:nvSpPr>
          <p:spPr>
            <a:xfrm>
              <a:off x="314577" y="0"/>
              <a:ext cx="7766538" cy="1143000"/>
            </a:xfrm>
            <a:prstGeom prst="roundRect">
              <a:avLst/>
            </a:prstGeom>
          </p:spPr>
          <p:style>
            <a:lnRef idx="0">
              <a:schemeClr val="accent4"/>
            </a:lnRef>
            <a:fillRef idx="3">
              <a:schemeClr val="accent4"/>
            </a:fillRef>
            <a:effectRef idx="3">
              <a:schemeClr val="accent4"/>
            </a:effectRef>
            <a:fontRef idx="minor">
              <a:schemeClr val="lt1"/>
            </a:fontRef>
          </p:style>
          <p:txBody>
            <a:bodyPr/>
            <a:lstStyle/>
            <a:p>
              <a:endParaRPr lang="fr-CA" dirty="0"/>
            </a:p>
          </p:txBody>
        </p:sp>
        <p:sp>
          <p:nvSpPr>
            <p:cNvPr id="7" name="Rectangle 6"/>
            <p:cNvSpPr/>
            <p:nvPr/>
          </p:nvSpPr>
          <p:spPr>
            <a:xfrm>
              <a:off x="426171" y="55797"/>
              <a:ext cx="7654944" cy="10314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fr-CA" sz="2800" dirty="0"/>
                <a:t>Conscience</a:t>
              </a:r>
            </a:p>
          </p:txBody>
        </p:sp>
      </p:grpSp>
    </p:spTree>
    <p:extLst>
      <p:ext uri="{BB962C8B-B14F-4D97-AF65-F5344CB8AC3E}">
        <p14:creationId xmlns:p14="http://schemas.microsoft.com/office/powerpoint/2010/main" val="25144303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CA" sz="3600" dirty="0"/>
              <a:t>Équivalence vibratoire </a:t>
            </a:r>
            <a:br>
              <a:rPr lang="fr-CA" sz="3600" dirty="0"/>
            </a:br>
            <a:r>
              <a:rPr lang="fr-CA" sz="3600" dirty="0"/>
              <a:t>entre cerveau reptilien</a:t>
            </a:r>
            <a:br>
              <a:rPr lang="fr-CA" sz="3600" dirty="0"/>
            </a:br>
            <a:r>
              <a:rPr lang="fr-CA" sz="3600" dirty="0"/>
              <a:t> et moi superficiel inconscient</a:t>
            </a:r>
          </a:p>
        </p:txBody>
      </p:sp>
      <p:pic>
        <p:nvPicPr>
          <p:cNvPr id="27650" name="Picture 2" descr="C:\Users\Jean\Pictures\cerveau truinique 04.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1988840"/>
            <a:ext cx="7200800" cy="432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9181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dirty="0"/>
              <a:t>Équivalence vibratoire </a:t>
            </a:r>
            <a:br>
              <a:rPr lang="fr-CA" dirty="0"/>
            </a:br>
            <a:r>
              <a:rPr lang="fr-CA" dirty="0"/>
              <a:t>entre cerveau limbique et égo</a:t>
            </a:r>
          </a:p>
        </p:txBody>
      </p:sp>
      <p:pic>
        <p:nvPicPr>
          <p:cNvPr id="28674" name="Picture 2" descr="C:\Users\Jean\Pictures\cerveau truinique 05.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2132856"/>
            <a:ext cx="7128792" cy="3960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2924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dirty="0"/>
              <a:t>Équivalence vibratoire </a:t>
            </a:r>
            <a:br>
              <a:rPr lang="fr-CA" dirty="0"/>
            </a:br>
            <a:r>
              <a:rPr lang="fr-CA" dirty="0"/>
              <a:t>entre néocortex et alter égo</a:t>
            </a:r>
          </a:p>
        </p:txBody>
      </p:sp>
      <p:pic>
        <p:nvPicPr>
          <p:cNvPr id="29698" name="Picture 2" descr="C:\Users\Jean\Pictures\cerveau truinique 06.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1916832"/>
            <a:ext cx="6912768" cy="432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17083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Égo et neurobiologie</a:t>
            </a:r>
          </a:p>
        </p:txBody>
      </p:sp>
      <p:pic>
        <p:nvPicPr>
          <p:cNvPr id="26626" name="Picture 2" descr="C:\Users\Jean\Pictures\cerveau truinique 03.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1556792"/>
            <a:ext cx="6552728" cy="4752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9636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060848"/>
            <a:ext cx="8229600" cy="4464496"/>
          </a:xfrm>
        </p:spPr>
        <p:txBody>
          <a:bodyPr>
            <a:noAutofit/>
          </a:bodyPr>
          <a:lstStyle/>
          <a:p>
            <a:r>
              <a:rPr lang="fr-CA" sz="2400" b="1" dirty="0"/>
              <a:t>Conscience en soi ≈ inconscient  ≈ espace local</a:t>
            </a:r>
          </a:p>
          <a:p>
            <a:pPr marL="0" indent="0">
              <a:buNone/>
            </a:pPr>
            <a:r>
              <a:rPr lang="fr-CA" sz="2400" b="1" dirty="0"/>
              <a:t>		≈ Moi superficiel ≈ endoderme</a:t>
            </a:r>
          </a:p>
          <a:p>
            <a:pPr marL="0" indent="0">
              <a:buNone/>
            </a:pPr>
            <a:r>
              <a:rPr lang="fr-CA" sz="2400" b="1" dirty="0">
                <a:solidFill>
                  <a:srgbClr val="FF0000"/>
                </a:solidFill>
              </a:rPr>
              <a:t>		≈ cerveau  reptilien</a:t>
            </a:r>
          </a:p>
          <a:p>
            <a:r>
              <a:rPr lang="fr-CA" sz="2400" b="1" dirty="0"/>
              <a:t>Conscience de soi ≈ Égo ≈ anima(l) ≈ âme</a:t>
            </a:r>
          </a:p>
          <a:p>
            <a:pPr marL="0" indent="0">
              <a:buNone/>
            </a:pPr>
            <a:r>
              <a:rPr lang="fr-CA" sz="2400" b="1" dirty="0">
                <a:solidFill>
                  <a:srgbClr val="FF0000"/>
                </a:solidFill>
              </a:rPr>
              <a:t>		≈</a:t>
            </a:r>
            <a:r>
              <a:rPr lang="fr-CA" sz="2400" b="1" dirty="0"/>
              <a:t> </a:t>
            </a:r>
            <a:r>
              <a:rPr lang="fr-CA" sz="2400" b="1" dirty="0">
                <a:solidFill>
                  <a:srgbClr val="FF0000"/>
                </a:solidFill>
              </a:rPr>
              <a:t>système limbique</a:t>
            </a:r>
          </a:p>
          <a:p>
            <a:r>
              <a:rPr lang="fr-CA" sz="2400" b="1" dirty="0"/>
              <a:t>Conscience de l’autre ≈ Alter Égo </a:t>
            </a:r>
          </a:p>
          <a:p>
            <a:pPr marL="0" indent="0">
              <a:buNone/>
            </a:pPr>
            <a:r>
              <a:rPr lang="fr-CA" sz="2400" b="1" dirty="0">
                <a:solidFill>
                  <a:srgbClr val="FF0000"/>
                </a:solidFill>
              </a:rPr>
              <a:t>		≈ néocortex</a:t>
            </a:r>
            <a:endParaRPr lang="fr-CA" sz="2400" b="1" dirty="0"/>
          </a:p>
          <a:p>
            <a:r>
              <a:rPr lang="fr-CA" sz="2400" b="1" dirty="0"/>
              <a:t>Conscience cause de soi ≈ Je</a:t>
            </a:r>
          </a:p>
          <a:p>
            <a:pPr marL="0" indent="0">
              <a:buNone/>
            </a:pPr>
            <a:r>
              <a:rPr lang="fr-CA" sz="2400" b="1" dirty="0"/>
              <a:t>		≈ (Égo + Alter Égo) + (Égo - Alter Égo)</a:t>
            </a:r>
          </a:p>
        </p:txBody>
      </p:sp>
      <p:grpSp>
        <p:nvGrpSpPr>
          <p:cNvPr id="4" name="Groupe 3"/>
          <p:cNvGrpSpPr/>
          <p:nvPr/>
        </p:nvGrpSpPr>
        <p:grpSpPr>
          <a:xfrm>
            <a:off x="555763" y="773832"/>
            <a:ext cx="7766538" cy="1143000"/>
            <a:chOff x="314577" y="0"/>
            <a:chExt cx="7766538" cy="1143000"/>
          </a:xfrm>
        </p:grpSpPr>
        <p:sp>
          <p:nvSpPr>
            <p:cNvPr id="5" name="Rectangle à coins arrondis 4"/>
            <p:cNvSpPr/>
            <p:nvPr/>
          </p:nvSpPr>
          <p:spPr>
            <a:xfrm>
              <a:off x="314577" y="0"/>
              <a:ext cx="7766538" cy="1143000"/>
            </a:xfrm>
            <a:prstGeom prst="roundRect">
              <a:avLst/>
            </a:prstGeom>
          </p:spPr>
          <p:style>
            <a:lnRef idx="0">
              <a:schemeClr val="accent4"/>
            </a:lnRef>
            <a:fillRef idx="3">
              <a:schemeClr val="accent4"/>
            </a:fillRef>
            <a:effectRef idx="3">
              <a:schemeClr val="accent4"/>
            </a:effectRef>
            <a:fontRef idx="minor">
              <a:schemeClr val="lt1"/>
            </a:fontRef>
          </p:style>
          <p:txBody>
            <a:bodyPr/>
            <a:lstStyle/>
            <a:p>
              <a:endParaRPr lang="fr-CA" dirty="0"/>
            </a:p>
          </p:txBody>
        </p:sp>
        <p:sp>
          <p:nvSpPr>
            <p:cNvPr id="6" name="Rectangle 5"/>
            <p:cNvSpPr/>
            <p:nvPr/>
          </p:nvSpPr>
          <p:spPr>
            <a:xfrm>
              <a:off x="426171" y="55797"/>
              <a:ext cx="7654944" cy="10314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fr-CA" sz="2800" dirty="0"/>
                <a:t>Neurobiologie et conscience </a:t>
              </a:r>
            </a:p>
          </p:txBody>
        </p:sp>
      </p:grpSp>
    </p:spTree>
    <p:extLst>
      <p:ext uri="{BB962C8B-B14F-4D97-AF65-F5344CB8AC3E}">
        <p14:creationId xmlns:p14="http://schemas.microsoft.com/office/powerpoint/2010/main" val="1598547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Biosémantique</a:t>
            </a:r>
            <a:r>
              <a:rPr lang="fr-CA" dirty="0"/>
              <a:t> </a:t>
            </a:r>
            <a:r>
              <a:rPr lang="fr-CA" b="1" dirty="0"/>
              <a:t>du stress</a:t>
            </a:r>
          </a:p>
        </p:txBody>
      </p:sp>
      <p:sp>
        <p:nvSpPr>
          <p:cNvPr id="3" name="Espace réservé du contenu 2"/>
          <p:cNvSpPr>
            <a:spLocks noGrp="1"/>
          </p:cNvSpPr>
          <p:nvPr>
            <p:ph idx="1"/>
          </p:nvPr>
        </p:nvSpPr>
        <p:spPr/>
        <p:txBody>
          <a:bodyPr>
            <a:normAutofit fontScale="92500"/>
          </a:bodyPr>
          <a:lstStyle/>
          <a:p>
            <a:r>
              <a:rPr lang="fr-CA" b="1" dirty="0">
                <a:solidFill>
                  <a:srgbClr val="FF0000"/>
                </a:solidFill>
              </a:rPr>
              <a:t>Stress de fuite</a:t>
            </a:r>
            <a:r>
              <a:rPr lang="fr-CA" b="1" dirty="0"/>
              <a:t>: </a:t>
            </a:r>
            <a:r>
              <a:rPr lang="fr-CA" b="1" dirty="0">
                <a:solidFill>
                  <a:srgbClr val="00B050"/>
                </a:solidFill>
              </a:rPr>
              <a:t>décentrage</a:t>
            </a:r>
          </a:p>
          <a:p>
            <a:pPr marL="0" indent="0">
              <a:buNone/>
            </a:pPr>
            <a:r>
              <a:rPr lang="fr-CA" b="1" dirty="0"/>
              <a:t>      Accès refusé à l’espace non local refusé</a:t>
            </a:r>
          </a:p>
          <a:p>
            <a:pPr marL="0" indent="0">
              <a:buNone/>
            </a:pPr>
            <a:r>
              <a:rPr lang="fr-CA" b="1" dirty="0"/>
              <a:t>      Coincé dans l'espace local </a:t>
            </a:r>
            <a:r>
              <a:rPr lang="fr-CA" dirty="0"/>
              <a:t>≈ </a:t>
            </a:r>
            <a:r>
              <a:rPr lang="fr-CA" dirty="0">
                <a:solidFill>
                  <a:srgbClr val="FF0000"/>
                </a:solidFill>
              </a:rPr>
              <a:t>anxiété</a:t>
            </a:r>
            <a:endParaRPr lang="fr-CA" b="1" dirty="0">
              <a:solidFill>
                <a:srgbClr val="FF0000"/>
              </a:solidFill>
            </a:endParaRPr>
          </a:p>
          <a:p>
            <a:r>
              <a:rPr lang="fr-CA" b="1" dirty="0">
                <a:solidFill>
                  <a:srgbClr val="FF0000"/>
                </a:solidFill>
              </a:rPr>
              <a:t>Stress de lutte</a:t>
            </a:r>
            <a:r>
              <a:rPr lang="fr-CA" b="1" dirty="0"/>
              <a:t>: </a:t>
            </a:r>
            <a:r>
              <a:rPr lang="fr-CA" b="1" dirty="0">
                <a:solidFill>
                  <a:srgbClr val="00B050"/>
                </a:solidFill>
              </a:rPr>
              <a:t>déphasage</a:t>
            </a:r>
          </a:p>
          <a:p>
            <a:pPr marL="0" indent="0">
              <a:buNone/>
            </a:pPr>
            <a:r>
              <a:rPr lang="fr-CA" b="1" dirty="0"/>
              <a:t>      Accès refusé au temps non local</a:t>
            </a:r>
          </a:p>
          <a:p>
            <a:pPr marL="0" indent="0">
              <a:buNone/>
            </a:pPr>
            <a:r>
              <a:rPr lang="fr-CA" b="1" dirty="0"/>
              <a:t>      Coincé dans le temps local </a:t>
            </a:r>
            <a:r>
              <a:rPr lang="fr-CA" dirty="0"/>
              <a:t>≈ </a:t>
            </a:r>
            <a:r>
              <a:rPr lang="fr-CA" sz="3000" dirty="0">
                <a:solidFill>
                  <a:srgbClr val="FF0000"/>
                </a:solidFill>
              </a:rPr>
              <a:t>agressivité</a:t>
            </a:r>
            <a:endParaRPr lang="fr-CA" sz="3000" b="1" dirty="0">
              <a:solidFill>
                <a:srgbClr val="FF0000"/>
              </a:solidFill>
            </a:endParaRPr>
          </a:p>
          <a:p>
            <a:r>
              <a:rPr lang="fr-CA" b="1" dirty="0">
                <a:solidFill>
                  <a:srgbClr val="FF0000"/>
                </a:solidFill>
              </a:rPr>
              <a:t>Stress d’inhibition</a:t>
            </a:r>
            <a:r>
              <a:rPr lang="fr-CA" b="1" dirty="0"/>
              <a:t>: </a:t>
            </a:r>
            <a:r>
              <a:rPr lang="fr-CA" b="1" dirty="0">
                <a:solidFill>
                  <a:srgbClr val="00B050"/>
                </a:solidFill>
              </a:rPr>
              <a:t>entropie</a:t>
            </a:r>
          </a:p>
          <a:p>
            <a:pPr marL="0" indent="0">
              <a:buNone/>
            </a:pPr>
            <a:r>
              <a:rPr lang="fr-CA" b="1" dirty="0"/>
              <a:t>    Coincé dans le temps et dans </a:t>
            </a:r>
            <a:r>
              <a:rPr lang="fr-CA" sz="3000" b="1" dirty="0"/>
              <a:t>l’espace</a:t>
            </a:r>
            <a:r>
              <a:rPr lang="fr-CA" sz="2800" dirty="0"/>
              <a:t>≈ </a:t>
            </a:r>
            <a:r>
              <a:rPr lang="fr-CA" sz="3000" dirty="0">
                <a:solidFill>
                  <a:srgbClr val="FF0000"/>
                </a:solidFill>
              </a:rPr>
              <a:t>dépression</a:t>
            </a:r>
            <a:endParaRPr lang="fr-CA" sz="3000" b="1" dirty="0">
              <a:solidFill>
                <a:srgbClr val="FF0000"/>
              </a:solidFill>
            </a:endParaRPr>
          </a:p>
        </p:txBody>
      </p:sp>
    </p:spTree>
    <p:extLst>
      <p:ext uri="{BB962C8B-B14F-4D97-AF65-F5344CB8AC3E}">
        <p14:creationId xmlns:p14="http://schemas.microsoft.com/office/powerpoint/2010/main" val="33247653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dirty="0"/>
              <a:t>quadrature et circulature </a:t>
            </a:r>
          </a:p>
        </p:txBody>
      </p:sp>
      <p:pic>
        <p:nvPicPr>
          <p:cNvPr id="25602" name="Picture 2" descr="C:\Users\Jean\Pictures\schémas rémi\Holo 2013\Holo Vitruvian\depositphotos_1544868-The-Vitruvian-man.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320068" y="1600200"/>
            <a:ext cx="4503863"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9830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p:cNvGraphicFramePr>
            <a:graphicFrameLocks noChangeAspect="1"/>
          </p:cNvGraphicFramePr>
          <p:nvPr>
            <p:extLst>
              <p:ext uri="{D42A27DB-BD31-4B8C-83A1-F6EECF244321}">
                <p14:modId xmlns:p14="http://schemas.microsoft.com/office/powerpoint/2010/main" val="2845224770"/>
              </p:ext>
            </p:extLst>
          </p:nvPr>
        </p:nvGraphicFramePr>
        <p:xfrm>
          <a:off x="755576" y="1028700"/>
          <a:ext cx="7543800" cy="5829300"/>
        </p:xfrm>
        <a:graphic>
          <a:graphicData uri="http://schemas.openxmlformats.org/presentationml/2006/ole">
            <mc:AlternateContent xmlns:mc="http://schemas.openxmlformats.org/markup-compatibility/2006">
              <mc:Choice xmlns:v="urn:schemas-microsoft-com:vml" Requires="v">
                <p:oleObj spid="_x0000_s11428" name="Acrobat Document" r:id="rId3" imgW="10051560" imgH="7784640" progId="AcroExch.Document.7">
                  <p:embed/>
                </p:oleObj>
              </mc:Choice>
              <mc:Fallback>
                <p:oleObj name="Acrobat Document" r:id="rId3" imgW="10051560" imgH="7784640" progId="AcroExch.Document.7">
                  <p:embed/>
                  <p:pic>
                    <p:nvPicPr>
                      <p:cNvPr id="0" name="Picture 8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1028700"/>
                        <a:ext cx="7543800" cy="5829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re 1"/>
          <p:cNvSpPr>
            <a:spLocks noGrp="1"/>
          </p:cNvSpPr>
          <p:nvPr>
            <p:ph type="title"/>
          </p:nvPr>
        </p:nvSpPr>
        <p:spPr/>
        <p:txBody>
          <a:bodyPr/>
          <a:lstStyle/>
          <a:p>
            <a:r>
              <a:rPr lang="fr-CA" dirty="0"/>
              <a:t>Ego linéaire discontinu</a:t>
            </a:r>
          </a:p>
        </p:txBody>
      </p:sp>
    </p:spTree>
    <p:extLst>
      <p:ext uri="{BB962C8B-B14F-4D97-AF65-F5344CB8AC3E}">
        <p14:creationId xmlns:p14="http://schemas.microsoft.com/office/powerpoint/2010/main" val="1672549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276872"/>
            <a:ext cx="8229600" cy="4525963"/>
          </a:xfrm>
        </p:spPr>
        <p:txBody>
          <a:bodyPr>
            <a:normAutofit lnSpcReduction="10000"/>
          </a:bodyPr>
          <a:lstStyle/>
          <a:p>
            <a:r>
              <a:rPr lang="fr-CA" b="1" dirty="0"/>
              <a:t>Dualité quantique ≈ </a:t>
            </a:r>
            <a:r>
              <a:rPr lang="fr-CA" b="1" dirty="0">
                <a:solidFill>
                  <a:srgbClr val="FF0000"/>
                </a:solidFill>
              </a:rPr>
              <a:t>sémiotique</a:t>
            </a:r>
          </a:p>
          <a:p>
            <a:pPr marL="0" indent="0">
              <a:buNone/>
            </a:pPr>
            <a:r>
              <a:rPr lang="fr-CA" b="1" dirty="0"/>
              <a:t>                       ≈ ondulatoire / corpusculaire</a:t>
            </a:r>
          </a:p>
          <a:p>
            <a:pPr marL="0" indent="0">
              <a:buNone/>
            </a:pPr>
            <a:r>
              <a:rPr lang="fr-CA" b="1" dirty="0"/>
              <a:t>                       ≈ soi / moi </a:t>
            </a:r>
          </a:p>
          <a:p>
            <a:pPr marL="0" indent="0">
              <a:buNone/>
            </a:pPr>
            <a:r>
              <a:rPr lang="fr-CA" b="1" dirty="0"/>
              <a:t>                       ≈ égo / alter égo</a:t>
            </a:r>
          </a:p>
          <a:p>
            <a:r>
              <a:rPr lang="fr-CA" b="1" dirty="0"/>
              <a:t>Dualité subquantique </a:t>
            </a:r>
            <a:r>
              <a:rPr lang="fr-CA" b="1" dirty="0">
                <a:solidFill>
                  <a:srgbClr val="FF0000"/>
                </a:solidFill>
              </a:rPr>
              <a:t>≈ sémantique</a:t>
            </a:r>
          </a:p>
          <a:p>
            <a:pPr marL="0" indent="0">
              <a:buNone/>
            </a:pPr>
            <a:r>
              <a:rPr lang="fr-CA" b="1" dirty="0"/>
              <a:t>                        ≈ analogique / numérique</a:t>
            </a:r>
          </a:p>
          <a:p>
            <a:pPr marL="0" indent="0">
              <a:buNone/>
            </a:pPr>
            <a:r>
              <a:rPr lang="fr-CA" b="1" dirty="0"/>
              <a:t>                        ≈ non séparabilité / séparabilité</a:t>
            </a:r>
          </a:p>
          <a:p>
            <a:pPr marL="0" indent="0">
              <a:buNone/>
            </a:pPr>
            <a:r>
              <a:rPr lang="fr-CA" b="1" dirty="0"/>
              <a:t>                        ≈ catalyse / analyse</a:t>
            </a:r>
          </a:p>
          <a:p>
            <a:endParaRPr lang="fr-CA" dirty="0"/>
          </a:p>
        </p:txBody>
      </p:sp>
      <p:grpSp>
        <p:nvGrpSpPr>
          <p:cNvPr id="4" name="Groupe 3"/>
          <p:cNvGrpSpPr/>
          <p:nvPr/>
        </p:nvGrpSpPr>
        <p:grpSpPr>
          <a:xfrm>
            <a:off x="555763" y="773832"/>
            <a:ext cx="7766538" cy="1143000"/>
            <a:chOff x="314577" y="0"/>
            <a:chExt cx="7766538" cy="1143000"/>
          </a:xfrm>
        </p:grpSpPr>
        <p:sp>
          <p:nvSpPr>
            <p:cNvPr id="5" name="Rectangle à coins arrondis 4"/>
            <p:cNvSpPr/>
            <p:nvPr/>
          </p:nvSpPr>
          <p:spPr>
            <a:xfrm>
              <a:off x="314577" y="0"/>
              <a:ext cx="7766538" cy="1143000"/>
            </a:xfrm>
            <a:prstGeom prst="roundRect">
              <a:avLst/>
            </a:prstGeom>
          </p:spPr>
          <p:style>
            <a:lnRef idx="0">
              <a:schemeClr val="accent4"/>
            </a:lnRef>
            <a:fillRef idx="3">
              <a:schemeClr val="accent4"/>
            </a:fillRef>
            <a:effectRef idx="3">
              <a:schemeClr val="accent4"/>
            </a:effectRef>
            <a:fontRef idx="minor">
              <a:schemeClr val="lt1"/>
            </a:fontRef>
          </p:style>
          <p:txBody>
            <a:bodyPr/>
            <a:lstStyle/>
            <a:p>
              <a:endParaRPr lang="fr-CA" dirty="0"/>
            </a:p>
          </p:txBody>
        </p:sp>
        <p:sp>
          <p:nvSpPr>
            <p:cNvPr id="6" name="Rectangle 5"/>
            <p:cNvSpPr/>
            <p:nvPr/>
          </p:nvSpPr>
          <p:spPr>
            <a:xfrm>
              <a:off x="426171" y="55797"/>
              <a:ext cx="7654944" cy="10314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fr-CA" sz="2800" dirty="0"/>
                <a:t>De la dualité quantique</a:t>
              </a:r>
              <a:br>
                <a:rPr lang="fr-CA" sz="2800" dirty="0"/>
              </a:br>
              <a:r>
                <a:rPr lang="fr-CA" sz="2800" dirty="0"/>
                <a:t>à la dualité subquantique </a:t>
              </a:r>
            </a:p>
          </p:txBody>
        </p:sp>
      </p:grpSp>
    </p:spTree>
    <p:extLst>
      <p:ext uri="{BB962C8B-B14F-4D97-AF65-F5344CB8AC3E}">
        <p14:creationId xmlns:p14="http://schemas.microsoft.com/office/powerpoint/2010/main" val="4549008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p:cNvGraphicFramePr>
            <a:graphicFrameLocks noChangeAspect="1"/>
          </p:cNvGraphicFramePr>
          <p:nvPr>
            <p:extLst>
              <p:ext uri="{D42A27DB-BD31-4B8C-83A1-F6EECF244321}">
                <p14:modId xmlns:p14="http://schemas.microsoft.com/office/powerpoint/2010/main" val="3433836725"/>
              </p:ext>
            </p:extLst>
          </p:nvPr>
        </p:nvGraphicFramePr>
        <p:xfrm>
          <a:off x="539552" y="908720"/>
          <a:ext cx="8064896" cy="6120680"/>
        </p:xfrm>
        <a:graphic>
          <a:graphicData uri="http://schemas.openxmlformats.org/presentationml/2006/ole">
            <mc:AlternateContent xmlns:mc="http://schemas.openxmlformats.org/markup-compatibility/2006">
              <mc:Choice xmlns:v="urn:schemas-microsoft-com:vml" Requires="v">
                <p:oleObj spid="_x0000_s10406" name="Acrobat Document" r:id="rId3" imgW="10051560" imgH="7784640" progId="AcroExch.Document.7">
                  <p:embed/>
                </p:oleObj>
              </mc:Choice>
              <mc:Fallback>
                <p:oleObj name="Acrobat Document" r:id="rId3" imgW="10051560" imgH="7784640" progId="AcroExch.Document.7">
                  <p:embed/>
                  <p:pic>
                    <p:nvPicPr>
                      <p:cNvPr id="0" name="Picture 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908720"/>
                        <a:ext cx="8064896" cy="6120680"/>
                      </a:xfrm>
                      <a:prstGeom prst="rect">
                        <a:avLst/>
                      </a:prstGeom>
                      <a:noFill/>
                      <a:extLst/>
                    </p:spPr>
                  </p:pic>
                </p:oleObj>
              </mc:Fallback>
            </mc:AlternateContent>
          </a:graphicData>
        </a:graphic>
      </p:graphicFrame>
      <p:sp>
        <p:nvSpPr>
          <p:cNvPr id="2" name="Titre 1"/>
          <p:cNvSpPr>
            <a:spLocks noGrp="1"/>
          </p:cNvSpPr>
          <p:nvPr>
            <p:ph type="title"/>
          </p:nvPr>
        </p:nvSpPr>
        <p:spPr/>
        <p:txBody>
          <a:bodyPr/>
          <a:lstStyle/>
          <a:p>
            <a:r>
              <a:rPr lang="fr-CA" dirty="0"/>
              <a:t>Alter Égo non linéaire continu</a:t>
            </a:r>
          </a:p>
        </p:txBody>
      </p:sp>
    </p:spTree>
    <p:extLst>
      <p:ext uri="{BB962C8B-B14F-4D97-AF65-F5344CB8AC3E}">
        <p14:creationId xmlns:p14="http://schemas.microsoft.com/office/powerpoint/2010/main" val="24108845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p:cNvGraphicFramePr>
            <a:graphicFrameLocks noChangeAspect="1"/>
          </p:cNvGraphicFramePr>
          <p:nvPr>
            <p:extLst>
              <p:ext uri="{D42A27DB-BD31-4B8C-83A1-F6EECF244321}">
                <p14:modId xmlns:p14="http://schemas.microsoft.com/office/powerpoint/2010/main" val="814829701"/>
              </p:ext>
            </p:extLst>
          </p:nvPr>
        </p:nvGraphicFramePr>
        <p:xfrm>
          <a:off x="827088" y="1008063"/>
          <a:ext cx="7662862" cy="5876925"/>
        </p:xfrm>
        <a:graphic>
          <a:graphicData uri="http://schemas.openxmlformats.org/presentationml/2006/ole">
            <mc:AlternateContent xmlns:mc="http://schemas.openxmlformats.org/markup-compatibility/2006">
              <mc:Choice xmlns:v="urn:schemas-microsoft-com:vml" Requires="v">
                <p:oleObj spid="_x0000_s7338" name="Acrobat Document" r:id="rId4" imgW="10051560" imgH="7784640" progId="AcroExch.Document.7">
                  <p:embed/>
                </p:oleObj>
              </mc:Choice>
              <mc:Fallback>
                <p:oleObj name="Acrobat Document" r:id="rId4" imgW="10051560" imgH="7784640" progId="AcroExch.Document.7">
                  <p:embed/>
                  <p:pic>
                    <p:nvPicPr>
                      <p:cNvPr id="0" name="Picture 8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1008063"/>
                        <a:ext cx="7662862" cy="5876925"/>
                      </a:xfrm>
                      <a:prstGeom prst="rect">
                        <a:avLst/>
                      </a:prstGeom>
                      <a:noFill/>
                      <a:extLst/>
                    </p:spPr>
                  </p:pic>
                </p:oleObj>
              </mc:Fallback>
            </mc:AlternateContent>
          </a:graphicData>
        </a:graphic>
      </p:graphicFrame>
      <p:sp>
        <p:nvSpPr>
          <p:cNvPr id="2" name="Titre 1"/>
          <p:cNvSpPr>
            <a:spLocks noGrp="1"/>
          </p:cNvSpPr>
          <p:nvPr>
            <p:ph type="title"/>
          </p:nvPr>
        </p:nvSpPr>
        <p:spPr/>
        <p:txBody>
          <a:bodyPr/>
          <a:lstStyle/>
          <a:p>
            <a:r>
              <a:rPr lang="fr-CA" dirty="0"/>
              <a:t>Je ≈ Égo + Alter Égo</a:t>
            </a:r>
          </a:p>
        </p:txBody>
      </p:sp>
    </p:spTree>
    <p:extLst>
      <p:ext uri="{BB962C8B-B14F-4D97-AF65-F5344CB8AC3E}">
        <p14:creationId xmlns:p14="http://schemas.microsoft.com/office/powerpoint/2010/main" val="27723365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Miroir à conjugaison de phase</a:t>
            </a:r>
          </a:p>
        </p:txBody>
      </p:sp>
      <p:pic>
        <p:nvPicPr>
          <p:cNvPr id="14338" name="Picture 2" descr="C:\Users\Jean\Pictures\miroir CP 01.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735730" y="1600200"/>
            <a:ext cx="5672540"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8019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dirty="0"/>
              <a:t>Miroir Conjugaison de phase</a:t>
            </a:r>
            <a:br>
              <a:rPr lang="fr-CA" dirty="0"/>
            </a:br>
            <a:r>
              <a:rPr lang="fr-CA" dirty="0"/>
              <a:t> = Trou Vers</a:t>
            </a:r>
          </a:p>
        </p:txBody>
      </p:sp>
      <p:graphicFrame>
        <p:nvGraphicFramePr>
          <p:cNvPr id="4" name="Objet 3"/>
          <p:cNvGraphicFramePr>
            <a:graphicFrameLocks noChangeAspect="1"/>
          </p:cNvGraphicFramePr>
          <p:nvPr>
            <p:extLst>
              <p:ext uri="{D42A27DB-BD31-4B8C-83A1-F6EECF244321}">
                <p14:modId xmlns:p14="http://schemas.microsoft.com/office/powerpoint/2010/main" val="1428717798"/>
              </p:ext>
            </p:extLst>
          </p:nvPr>
        </p:nvGraphicFramePr>
        <p:xfrm>
          <a:off x="683568" y="1484784"/>
          <a:ext cx="7543800" cy="5829300"/>
        </p:xfrm>
        <a:graphic>
          <a:graphicData uri="http://schemas.openxmlformats.org/presentationml/2006/ole">
            <mc:AlternateContent xmlns:mc="http://schemas.openxmlformats.org/markup-compatibility/2006">
              <mc:Choice xmlns:v="urn:schemas-microsoft-com:vml" Requires="v">
                <p:oleObj spid="_x0000_s15520" name="Acrobat Document" r:id="rId4" imgW="10051560" imgH="7784640" progId="AcroExch.Document.7">
                  <p:embed/>
                </p:oleObj>
              </mc:Choice>
              <mc:Fallback>
                <p:oleObj name="Acrobat Document" r:id="rId4" imgW="10051560" imgH="7784640" progId="AcroExch.Document.7">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1484784"/>
                        <a:ext cx="7543800" cy="5829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7410018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999381"/>
            <a:ext cx="8229600" cy="4525963"/>
          </a:xfrm>
        </p:spPr>
        <p:txBody>
          <a:bodyPr>
            <a:normAutofit fontScale="92500" lnSpcReduction="10000"/>
          </a:bodyPr>
          <a:lstStyle/>
          <a:p>
            <a:r>
              <a:rPr lang="fr-CA" sz="2400" b="1" dirty="0"/>
              <a:t>Effet tunnel quantique bloque l’aspect corpusculaire ou Égo et laisse passer l’aspect ondulatoire de l’Alter Égo    </a:t>
            </a:r>
          </a:p>
          <a:p>
            <a:pPr marL="0" indent="0">
              <a:buNone/>
            </a:pPr>
            <a:r>
              <a:rPr lang="fr-CA" sz="2400" b="1" dirty="0"/>
              <a:t>                                 ≈  Transcommunication</a:t>
            </a:r>
          </a:p>
          <a:p>
            <a:r>
              <a:rPr lang="fr-CA" sz="2400" b="1" dirty="0"/>
              <a:t>L’effet Tunnel quantique inverse bloque l’ondulatoire Alter Égo</a:t>
            </a:r>
          </a:p>
          <a:p>
            <a:pPr marL="0" indent="0">
              <a:buNone/>
            </a:pPr>
            <a:r>
              <a:rPr lang="fr-CA" sz="2400" b="1" dirty="0"/>
              <a:t>                                 ≈  Robot</a:t>
            </a:r>
          </a:p>
          <a:p>
            <a:pPr marL="0" indent="0">
              <a:buNone/>
            </a:pPr>
            <a:r>
              <a:rPr lang="fr-CA" sz="2400" b="1" dirty="0"/>
              <a:t>                                 ≈  Zombie</a:t>
            </a:r>
          </a:p>
          <a:p>
            <a:pPr marL="0" indent="0">
              <a:buNone/>
            </a:pPr>
            <a:r>
              <a:rPr lang="fr-CA" sz="2400" b="1" dirty="0"/>
              <a:t>                                 ≈  Alzheimer   </a:t>
            </a:r>
          </a:p>
          <a:p>
            <a:r>
              <a:rPr lang="fr-CA" sz="2400" b="1" dirty="0"/>
              <a:t>  Effet tunnel quantique + effet tunnel quantique inverse </a:t>
            </a:r>
          </a:p>
          <a:p>
            <a:pPr marL="0" indent="0">
              <a:buNone/>
            </a:pPr>
            <a:r>
              <a:rPr lang="fr-CA" sz="2400" b="1" dirty="0"/>
              <a:t>                                  ≈ Trou Vers     </a:t>
            </a:r>
          </a:p>
          <a:p>
            <a:pPr marL="0" indent="0">
              <a:buNone/>
            </a:pPr>
            <a:r>
              <a:rPr lang="fr-CA" sz="2400" b="1" dirty="0"/>
              <a:t>                                  ≈  Ni ondulatoire ni corpusculaire</a:t>
            </a:r>
          </a:p>
          <a:p>
            <a:pPr marL="0" indent="0">
              <a:buNone/>
            </a:pPr>
            <a:r>
              <a:rPr lang="fr-CA" sz="2400" b="1" dirty="0"/>
              <a:t>                                  ≈  Miroir à conjugaison de phase</a:t>
            </a:r>
          </a:p>
          <a:p>
            <a:pPr marL="0" indent="0">
              <a:buNone/>
            </a:pPr>
            <a:r>
              <a:rPr lang="fr-CA" sz="2400" b="1" dirty="0"/>
              <a:t>                                  ≈   </a:t>
            </a:r>
            <a:r>
              <a:rPr lang="fr-CA" b="1" dirty="0">
                <a:solidFill>
                  <a:srgbClr val="FF0000"/>
                </a:solidFill>
              </a:rPr>
              <a:t>Je</a:t>
            </a:r>
            <a:r>
              <a:rPr lang="fr-CA" sz="2400" b="1" dirty="0">
                <a:solidFill>
                  <a:srgbClr val="FF0000"/>
                </a:solidFill>
              </a:rPr>
              <a:t> </a:t>
            </a:r>
          </a:p>
        </p:txBody>
      </p:sp>
      <p:grpSp>
        <p:nvGrpSpPr>
          <p:cNvPr id="4" name="Groupe 3"/>
          <p:cNvGrpSpPr/>
          <p:nvPr/>
        </p:nvGrpSpPr>
        <p:grpSpPr>
          <a:xfrm>
            <a:off x="555763" y="773832"/>
            <a:ext cx="7766538" cy="1143000"/>
            <a:chOff x="314577" y="0"/>
            <a:chExt cx="7766538" cy="1143000"/>
          </a:xfrm>
        </p:grpSpPr>
        <p:sp>
          <p:nvSpPr>
            <p:cNvPr id="5" name="Rectangle à coins arrondis 4"/>
            <p:cNvSpPr/>
            <p:nvPr/>
          </p:nvSpPr>
          <p:spPr>
            <a:xfrm>
              <a:off x="314577" y="0"/>
              <a:ext cx="7766538" cy="1143000"/>
            </a:xfrm>
            <a:prstGeom prst="roundRect">
              <a:avLst/>
            </a:prstGeom>
          </p:spPr>
          <p:style>
            <a:lnRef idx="0">
              <a:schemeClr val="accent4"/>
            </a:lnRef>
            <a:fillRef idx="3">
              <a:schemeClr val="accent4"/>
            </a:fillRef>
            <a:effectRef idx="3">
              <a:schemeClr val="accent4"/>
            </a:effectRef>
            <a:fontRef idx="minor">
              <a:schemeClr val="lt1"/>
            </a:fontRef>
          </p:style>
          <p:txBody>
            <a:bodyPr/>
            <a:lstStyle/>
            <a:p>
              <a:endParaRPr lang="fr-CA" dirty="0"/>
            </a:p>
          </p:txBody>
        </p:sp>
        <p:sp>
          <p:nvSpPr>
            <p:cNvPr id="6" name="Rectangle 5"/>
            <p:cNvSpPr/>
            <p:nvPr/>
          </p:nvSpPr>
          <p:spPr>
            <a:xfrm>
              <a:off x="426171" y="55797"/>
              <a:ext cx="7654944" cy="10314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fr-CA" sz="2800" dirty="0">
                  <a:solidFill>
                    <a:srgbClr val="FF0000"/>
                  </a:solidFill>
                </a:rPr>
                <a:t>Du quantique équatorial au subquantique vertical</a:t>
              </a:r>
              <a:endParaRPr lang="fr-CA" sz="2800" dirty="0"/>
            </a:p>
          </p:txBody>
        </p:sp>
      </p:grpSp>
    </p:spTree>
    <p:extLst>
      <p:ext uri="{BB962C8B-B14F-4D97-AF65-F5344CB8AC3E}">
        <p14:creationId xmlns:p14="http://schemas.microsoft.com/office/powerpoint/2010/main" val="25981405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916832"/>
            <a:ext cx="8229600" cy="4536504"/>
          </a:xfrm>
        </p:spPr>
        <p:txBody>
          <a:bodyPr>
            <a:noAutofit/>
          </a:bodyPr>
          <a:lstStyle/>
          <a:p>
            <a:r>
              <a:rPr lang="fr-CA" sz="2400" b="1" dirty="0"/>
              <a:t>BM ≈ ondulatoire et corpusculaire</a:t>
            </a:r>
          </a:p>
          <a:p>
            <a:endParaRPr lang="fr-CA" sz="2400" b="1" dirty="0"/>
          </a:p>
          <a:p>
            <a:r>
              <a:rPr lang="fr-CA" sz="2400" b="1" dirty="0"/>
              <a:t>Le Trou Vers ≈ ni ondulatoire ni corpusculaire ≈ Un</a:t>
            </a:r>
          </a:p>
          <a:p>
            <a:endParaRPr lang="fr-CA" sz="2400" b="1" dirty="0"/>
          </a:p>
          <a:p>
            <a:r>
              <a:rPr lang="fr-CA" sz="2400" b="1" dirty="0"/>
              <a:t>Impasse ≈ Trou Vers</a:t>
            </a:r>
            <a:r>
              <a:rPr lang="fr-CA" sz="2400" b="1" baseline="30000" dirty="0"/>
              <a:t>-1</a:t>
            </a:r>
          </a:p>
          <a:p>
            <a:pPr marL="0" indent="0">
              <a:buNone/>
            </a:pPr>
            <a:r>
              <a:rPr lang="fr-CA" sz="2000" b="1" dirty="0"/>
              <a:t>	≈ BM + Trou Vers ≈  Non Un ≈ Non Sens ≈ maladie</a:t>
            </a:r>
          </a:p>
          <a:p>
            <a:pPr marL="0" indent="0">
              <a:buNone/>
            </a:pPr>
            <a:r>
              <a:rPr lang="fr-CA" sz="2000" b="1" dirty="0"/>
              <a:t>	≈ (ondulatoire +corpusculaire) +  (ni ondulatoire ni corpusculaire)</a:t>
            </a:r>
          </a:p>
          <a:p>
            <a:r>
              <a:rPr lang="fr-CA" sz="2400" b="1" dirty="0"/>
              <a:t> Un ≠ unicité  ≠ unité</a:t>
            </a:r>
          </a:p>
          <a:p>
            <a:r>
              <a:rPr lang="fr-CA" sz="2400" b="1" dirty="0"/>
              <a:t>Unicité ≈ égo ≈ identité ≈ personnalité</a:t>
            </a:r>
          </a:p>
          <a:p>
            <a:r>
              <a:rPr lang="fr-CA" sz="2400" b="1" dirty="0"/>
              <a:t>Unité ≈ Non dualité ≈ EM</a:t>
            </a:r>
          </a:p>
        </p:txBody>
      </p:sp>
      <p:grpSp>
        <p:nvGrpSpPr>
          <p:cNvPr id="4" name="Groupe 3"/>
          <p:cNvGrpSpPr/>
          <p:nvPr/>
        </p:nvGrpSpPr>
        <p:grpSpPr>
          <a:xfrm>
            <a:off x="555763" y="773832"/>
            <a:ext cx="7766538" cy="1143000"/>
            <a:chOff x="314577" y="0"/>
            <a:chExt cx="7766538" cy="1143000"/>
          </a:xfrm>
        </p:grpSpPr>
        <p:sp>
          <p:nvSpPr>
            <p:cNvPr id="5" name="Rectangle à coins arrondis 4"/>
            <p:cNvSpPr/>
            <p:nvPr/>
          </p:nvSpPr>
          <p:spPr>
            <a:xfrm>
              <a:off x="314577" y="0"/>
              <a:ext cx="7766538" cy="1143000"/>
            </a:xfrm>
            <a:prstGeom prst="roundRect">
              <a:avLst/>
            </a:prstGeom>
          </p:spPr>
          <p:style>
            <a:lnRef idx="0">
              <a:schemeClr val="accent4"/>
            </a:lnRef>
            <a:fillRef idx="3">
              <a:schemeClr val="accent4"/>
            </a:fillRef>
            <a:effectRef idx="3">
              <a:schemeClr val="accent4"/>
            </a:effectRef>
            <a:fontRef idx="minor">
              <a:schemeClr val="lt1"/>
            </a:fontRef>
          </p:style>
          <p:txBody>
            <a:bodyPr/>
            <a:lstStyle/>
            <a:p>
              <a:endParaRPr lang="fr-CA" dirty="0"/>
            </a:p>
          </p:txBody>
        </p:sp>
        <p:sp>
          <p:nvSpPr>
            <p:cNvPr id="6" name="Rectangle 5"/>
            <p:cNvSpPr/>
            <p:nvPr/>
          </p:nvSpPr>
          <p:spPr>
            <a:xfrm>
              <a:off x="426171" y="55797"/>
              <a:ext cx="7654944" cy="10314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fr-CA" sz="2800" dirty="0"/>
                <a:t>Différences</a:t>
              </a:r>
            </a:p>
          </p:txBody>
        </p:sp>
      </p:grpSp>
    </p:spTree>
    <p:extLst>
      <p:ext uri="{BB962C8B-B14F-4D97-AF65-F5344CB8AC3E}">
        <p14:creationId xmlns:p14="http://schemas.microsoft.com/office/powerpoint/2010/main" val="41781410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457200" y="2143397"/>
            <a:ext cx="8229600" cy="4525963"/>
          </a:xfrm>
        </p:spPr>
        <p:txBody>
          <a:bodyPr>
            <a:normAutofit fontScale="47500" lnSpcReduction="20000"/>
          </a:bodyPr>
          <a:lstStyle/>
          <a:p>
            <a:r>
              <a:rPr lang="fr-CA" b="1" dirty="0"/>
              <a:t>Analogique + numérique ≈ </a:t>
            </a:r>
            <a:r>
              <a:rPr lang="fr-CA" b="1" dirty="0">
                <a:solidFill>
                  <a:srgbClr val="927AAE"/>
                </a:solidFill>
              </a:rPr>
              <a:t>Noos</a:t>
            </a:r>
          </a:p>
          <a:p>
            <a:pPr marL="0" indent="0">
              <a:buNone/>
            </a:pPr>
            <a:r>
              <a:rPr lang="fr-CA" b="1" dirty="0"/>
              <a:t>	Analogique - numérique ≈ </a:t>
            </a:r>
            <a:r>
              <a:rPr lang="fr-CA" b="1" dirty="0">
                <a:solidFill>
                  <a:srgbClr val="FF0000"/>
                </a:solidFill>
              </a:rPr>
              <a:t>Pneuma</a:t>
            </a:r>
          </a:p>
          <a:p>
            <a:pPr marL="0" indent="0">
              <a:buNone/>
            </a:pPr>
            <a:endParaRPr lang="fr-CA" b="1" dirty="0"/>
          </a:p>
          <a:p>
            <a:r>
              <a:rPr lang="fr-CA" b="1" dirty="0"/>
              <a:t>Noos + Pneuma ≈ </a:t>
            </a:r>
            <a:r>
              <a:rPr lang="fr-CA" b="1" dirty="0">
                <a:solidFill>
                  <a:srgbClr val="876DA7"/>
                </a:solidFill>
              </a:rPr>
              <a:t>Agapè </a:t>
            </a:r>
            <a:r>
              <a:rPr lang="fr-CA" b="1" dirty="0"/>
              <a:t> ≈ </a:t>
            </a:r>
            <a:r>
              <a:rPr lang="fr-CA" b="1" dirty="0">
                <a:solidFill>
                  <a:srgbClr val="00B050"/>
                </a:solidFill>
              </a:rPr>
              <a:t>Synchronicité</a:t>
            </a:r>
          </a:p>
          <a:p>
            <a:pPr marL="0" indent="0">
              <a:buNone/>
            </a:pPr>
            <a:r>
              <a:rPr lang="fr-CA" b="1" dirty="0"/>
              <a:t>	Noos - Pneuma ≈ </a:t>
            </a:r>
            <a:r>
              <a:rPr lang="fr-CA" b="1" dirty="0">
                <a:solidFill>
                  <a:srgbClr val="FF0000"/>
                </a:solidFill>
              </a:rPr>
              <a:t>Hubris</a:t>
            </a:r>
          </a:p>
          <a:p>
            <a:pPr marL="0" indent="0">
              <a:buNone/>
            </a:pPr>
            <a:endParaRPr lang="fr-CA" b="1" dirty="0"/>
          </a:p>
          <a:p>
            <a:r>
              <a:rPr lang="fr-CA" b="1" dirty="0"/>
              <a:t>Agapè + Hubris  ≈</a:t>
            </a:r>
            <a:r>
              <a:rPr lang="fr-CA" b="1" dirty="0">
                <a:solidFill>
                  <a:srgbClr val="876DA7"/>
                </a:solidFill>
              </a:rPr>
              <a:t> Sens  </a:t>
            </a:r>
            <a:r>
              <a:rPr lang="fr-CA" b="1" dirty="0"/>
              <a:t>≈  </a:t>
            </a:r>
            <a:r>
              <a:rPr lang="fr-CA" b="1" dirty="0">
                <a:solidFill>
                  <a:srgbClr val="00B050"/>
                </a:solidFill>
              </a:rPr>
              <a:t>harmonie</a:t>
            </a:r>
          </a:p>
          <a:p>
            <a:pPr marL="0" indent="0">
              <a:buNone/>
            </a:pPr>
            <a:r>
              <a:rPr lang="fr-CA" b="1" dirty="0"/>
              <a:t>	Agapè - Hubris ≈ </a:t>
            </a:r>
            <a:r>
              <a:rPr lang="fr-CA" b="1" dirty="0">
                <a:solidFill>
                  <a:srgbClr val="FF0000"/>
                </a:solidFill>
              </a:rPr>
              <a:t>Non Sens</a:t>
            </a:r>
          </a:p>
          <a:p>
            <a:pPr marL="0" indent="0">
              <a:buNone/>
            </a:pPr>
            <a:endParaRPr lang="fr-CA" b="1" dirty="0">
              <a:solidFill>
                <a:srgbClr val="FF0000"/>
              </a:solidFill>
            </a:endParaRPr>
          </a:p>
          <a:p>
            <a:r>
              <a:rPr lang="fr-CA" b="1" dirty="0"/>
              <a:t> Sens + Non Sens ≈ </a:t>
            </a:r>
            <a:r>
              <a:rPr lang="fr-CA" b="1" dirty="0">
                <a:solidFill>
                  <a:srgbClr val="927AAE"/>
                </a:solidFill>
              </a:rPr>
              <a:t>Être </a:t>
            </a:r>
            <a:r>
              <a:rPr lang="fr-CA" b="1" dirty="0"/>
              <a:t>≈  </a:t>
            </a:r>
            <a:r>
              <a:rPr lang="fr-CA" sz="2900" b="1" dirty="0">
                <a:solidFill>
                  <a:srgbClr val="00B050"/>
                </a:solidFill>
              </a:rPr>
              <a:t>LIBRE ARBITRE</a:t>
            </a:r>
          </a:p>
          <a:p>
            <a:pPr marL="0" indent="0">
              <a:buNone/>
            </a:pPr>
            <a:r>
              <a:rPr lang="fr-CA" b="1" dirty="0">
                <a:solidFill>
                  <a:srgbClr val="927AAE"/>
                </a:solidFill>
              </a:rPr>
              <a:t>	</a:t>
            </a:r>
            <a:r>
              <a:rPr lang="fr-CA" b="1" dirty="0"/>
              <a:t>Sens- Non Sens ≈ </a:t>
            </a:r>
            <a:r>
              <a:rPr lang="fr-CA" b="1" dirty="0">
                <a:solidFill>
                  <a:srgbClr val="FF0000"/>
                </a:solidFill>
              </a:rPr>
              <a:t>Non Être </a:t>
            </a:r>
          </a:p>
          <a:p>
            <a:pPr marL="0" indent="0">
              <a:buNone/>
            </a:pPr>
            <a:endParaRPr lang="fr-CA" b="1" dirty="0"/>
          </a:p>
          <a:p>
            <a:r>
              <a:rPr lang="fr-CA" b="1" dirty="0"/>
              <a:t>Être  + Non Être ≈ </a:t>
            </a:r>
            <a:r>
              <a:rPr lang="fr-CA" b="1" dirty="0">
                <a:solidFill>
                  <a:srgbClr val="876DA7"/>
                </a:solidFill>
              </a:rPr>
              <a:t>Un </a:t>
            </a:r>
            <a:r>
              <a:rPr lang="fr-CA" b="1" dirty="0"/>
              <a:t> ≈  </a:t>
            </a:r>
            <a:r>
              <a:rPr lang="fr-CA" b="1" dirty="0">
                <a:solidFill>
                  <a:srgbClr val="00B050"/>
                </a:solidFill>
              </a:rPr>
              <a:t>Intuition, Hasard</a:t>
            </a:r>
          </a:p>
          <a:p>
            <a:pPr marL="0" indent="0">
              <a:buNone/>
            </a:pPr>
            <a:r>
              <a:rPr lang="fr-CA" b="1" dirty="0"/>
              <a:t>	Être - Non Être ≈ </a:t>
            </a:r>
            <a:r>
              <a:rPr lang="fr-CA" b="1" dirty="0">
                <a:solidFill>
                  <a:srgbClr val="FF0000"/>
                </a:solidFill>
              </a:rPr>
              <a:t>Non Un</a:t>
            </a:r>
          </a:p>
          <a:p>
            <a:pPr marL="0" indent="0">
              <a:buNone/>
            </a:pPr>
            <a:endParaRPr lang="fr-CA" b="1" dirty="0"/>
          </a:p>
          <a:p>
            <a:r>
              <a:rPr lang="fr-CA" b="1" dirty="0"/>
              <a:t>Un + Non Un ≈ </a:t>
            </a:r>
            <a:r>
              <a:rPr lang="fr-CA" b="1" dirty="0">
                <a:solidFill>
                  <a:srgbClr val="927AAE"/>
                </a:solidFill>
              </a:rPr>
              <a:t>Transsomption</a:t>
            </a:r>
          </a:p>
          <a:p>
            <a:pPr marL="0" indent="0">
              <a:buNone/>
            </a:pPr>
            <a:r>
              <a:rPr lang="fr-CA" b="1" dirty="0"/>
              <a:t>	Un - Non Un ≈ </a:t>
            </a:r>
            <a:r>
              <a:rPr lang="fr-CA" b="1" dirty="0">
                <a:solidFill>
                  <a:srgbClr val="FF0000"/>
                </a:solidFill>
              </a:rPr>
              <a:t>Transsomption inverse</a:t>
            </a:r>
          </a:p>
          <a:p>
            <a:pPr marL="0" indent="0">
              <a:buNone/>
            </a:pPr>
            <a:endParaRPr lang="fr-CA" b="1" dirty="0"/>
          </a:p>
          <a:p>
            <a:r>
              <a:rPr lang="fr-CA" b="1" dirty="0"/>
              <a:t>Transsomption + transsomption inverse ≈ </a:t>
            </a:r>
            <a:r>
              <a:rPr lang="fr-CA" b="1" dirty="0">
                <a:solidFill>
                  <a:srgbClr val="876DA7"/>
                </a:solidFill>
              </a:rPr>
              <a:t>Non Aliud</a:t>
            </a:r>
          </a:p>
        </p:txBody>
      </p:sp>
      <p:grpSp>
        <p:nvGrpSpPr>
          <p:cNvPr id="6" name="Groupe 5"/>
          <p:cNvGrpSpPr/>
          <p:nvPr/>
        </p:nvGrpSpPr>
        <p:grpSpPr>
          <a:xfrm>
            <a:off x="555763" y="773832"/>
            <a:ext cx="7766538" cy="1143000"/>
            <a:chOff x="314577" y="0"/>
            <a:chExt cx="7766538" cy="1143000"/>
          </a:xfrm>
        </p:grpSpPr>
        <p:sp>
          <p:nvSpPr>
            <p:cNvPr id="7" name="Rectangle à coins arrondis 6"/>
            <p:cNvSpPr/>
            <p:nvPr/>
          </p:nvSpPr>
          <p:spPr>
            <a:xfrm>
              <a:off x="314577" y="0"/>
              <a:ext cx="7766538" cy="1143000"/>
            </a:xfrm>
            <a:prstGeom prst="roundRect">
              <a:avLst/>
            </a:prstGeom>
          </p:spPr>
          <p:style>
            <a:lnRef idx="0">
              <a:schemeClr val="accent4"/>
            </a:lnRef>
            <a:fillRef idx="3">
              <a:schemeClr val="accent4"/>
            </a:fillRef>
            <a:effectRef idx="3">
              <a:schemeClr val="accent4"/>
            </a:effectRef>
            <a:fontRef idx="minor">
              <a:schemeClr val="lt1"/>
            </a:fontRef>
          </p:style>
          <p:txBody>
            <a:bodyPr/>
            <a:lstStyle/>
            <a:p>
              <a:endParaRPr lang="fr-CA" dirty="0"/>
            </a:p>
          </p:txBody>
        </p:sp>
        <p:sp>
          <p:nvSpPr>
            <p:cNvPr id="8" name="Rectangle 7"/>
            <p:cNvSpPr/>
            <p:nvPr/>
          </p:nvSpPr>
          <p:spPr>
            <a:xfrm>
              <a:off x="426171" y="55797"/>
              <a:ext cx="7654944" cy="10314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fr-CA" sz="2800" dirty="0"/>
                <a:t>Structuration de l’axe vertical</a:t>
              </a:r>
              <a:br>
                <a:rPr lang="fr-CA" sz="2800" dirty="0"/>
              </a:br>
              <a:r>
                <a:rPr lang="fr-CA" sz="2800" dirty="0">
                  <a:solidFill>
                    <a:srgbClr val="FF0000"/>
                  </a:solidFill>
                </a:rPr>
                <a:t>antagonisme / complémentarité</a:t>
              </a:r>
              <a:endParaRPr lang="fr-CA" sz="2800" dirty="0"/>
            </a:p>
          </p:txBody>
        </p:sp>
      </p:grpSp>
    </p:spTree>
    <p:extLst>
      <p:ext uri="{BB962C8B-B14F-4D97-AF65-F5344CB8AC3E}">
        <p14:creationId xmlns:p14="http://schemas.microsoft.com/office/powerpoint/2010/main" val="113482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Modem</a:t>
            </a:r>
          </a:p>
        </p:txBody>
      </p:sp>
      <p:sp>
        <p:nvSpPr>
          <p:cNvPr id="3" name="Espace réservé du contenu 2"/>
          <p:cNvSpPr>
            <a:spLocks noGrp="1"/>
          </p:cNvSpPr>
          <p:nvPr>
            <p:ph idx="1"/>
          </p:nvPr>
        </p:nvSpPr>
        <p:spPr/>
        <p:txBody>
          <a:bodyPr/>
          <a:lstStyle/>
          <a:p>
            <a:r>
              <a:rPr lang="fr-CA" dirty="0"/>
              <a:t>Unité motrice ≈ démodulation</a:t>
            </a:r>
          </a:p>
          <a:p>
            <a:r>
              <a:rPr lang="fr-CA" dirty="0"/>
              <a:t>Multiplicité des sensations ≈ modulation</a:t>
            </a:r>
          </a:p>
          <a:p>
            <a:r>
              <a:rPr lang="fr-CA" dirty="0"/>
              <a:t>Unité motrice ≈ catalyse/ analogique</a:t>
            </a:r>
          </a:p>
          <a:p>
            <a:r>
              <a:rPr lang="fr-CA" dirty="0"/>
              <a:t>Multiplicité sensations ≈ analyse/ numérique</a:t>
            </a:r>
          </a:p>
          <a:p>
            <a:r>
              <a:rPr lang="fr-CA" dirty="0"/>
              <a:t>Excès d’analyse inhibe la catalyse:   		 		tremblements, </a:t>
            </a:r>
            <a:r>
              <a:rPr lang="fr-CA" i="1" dirty="0"/>
              <a:t>peurkinson</a:t>
            </a:r>
          </a:p>
        </p:txBody>
      </p:sp>
    </p:spTree>
    <p:extLst>
      <p:ext uri="{BB962C8B-B14F-4D97-AF65-F5344CB8AC3E}">
        <p14:creationId xmlns:p14="http://schemas.microsoft.com/office/powerpoint/2010/main" val="28357521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dirty="0"/>
              <a:t>Dysfonctions égo/alter égo</a:t>
            </a:r>
            <a:br>
              <a:rPr lang="fr-CA" dirty="0"/>
            </a:br>
            <a:endParaRPr lang="fr-CA" dirty="0"/>
          </a:p>
        </p:txBody>
      </p:sp>
      <p:sp>
        <p:nvSpPr>
          <p:cNvPr id="3" name="Espace réservé du contenu 2"/>
          <p:cNvSpPr>
            <a:spLocks noGrp="1"/>
          </p:cNvSpPr>
          <p:nvPr>
            <p:ph idx="1"/>
          </p:nvPr>
        </p:nvSpPr>
        <p:spPr/>
        <p:txBody>
          <a:bodyPr>
            <a:normAutofit fontScale="92500" lnSpcReduction="10000"/>
          </a:bodyPr>
          <a:lstStyle/>
          <a:p>
            <a:r>
              <a:rPr lang="fr-CA" b="1" dirty="0"/>
              <a:t>Égo  ≈  réel  ≈  action  ≈  corpusculaire</a:t>
            </a:r>
          </a:p>
          <a:p>
            <a:r>
              <a:rPr lang="fr-CA" b="1" dirty="0"/>
              <a:t>Alter Égo ≈ imaginel ≈ ondulatoire</a:t>
            </a:r>
          </a:p>
          <a:p>
            <a:endParaRPr lang="fr-CA" b="1" dirty="0"/>
          </a:p>
          <a:p>
            <a:r>
              <a:rPr lang="fr-CA" b="1" dirty="0"/>
              <a:t>Hypersensibilité : 			</a:t>
            </a:r>
          </a:p>
          <a:p>
            <a:pPr marL="0" indent="0">
              <a:buNone/>
            </a:pPr>
            <a:r>
              <a:rPr lang="fr-CA" b="1" dirty="0"/>
              <a:t>       Permutation ondulatoire/corpusculaire</a:t>
            </a:r>
          </a:p>
          <a:p>
            <a:pPr marL="0" indent="0">
              <a:buNone/>
            </a:pPr>
            <a:r>
              <a:rPr lang="fr-CA" b="1" dirty="0"/>
              <a:t>       Permutation action/vision ≈  perfectionniste</a:t>
            </a:r>
          </a:p>
          <a:p>
            <a:pPr marL="0" indent="0">
              <a:buNone/>
            </a:pPr>
            <a:r>
              <a:rPr lang="fr-CA" b="1" dirty="0"/>
              <a:t>       (l’action ne satisfait jamais le vision)</a:t>
            </a:r>
          </a:p>
          <a:p>
            <a:pPr marL="0" indent="0">
              <a:buNone/>
            </a:pPr>
            <a:r>
              <a:rPr lang="fr-CA" b="1" dirty="0"/>
              <a:t>           → dévalorisation → autosabotage  →        	→maladie auto-immune, neurodégénérative</a:t>
            </a:r>
          </a:p>
          <a:p>
            <a:endParaRPr lang="fr-CA" b="1" dirty="0"/>
          </a:p>
        </p:txBody>
      </p:sp>
      <p:sp>
        <p:nvSpPr>
          <p:cNvPr id="4" name="Titre 1"/>
          <p:cNvSpPr txBox="1">
            <a:spLocks/>
          </p:cNvSpPr>
          <p:nvPr/>
        </p:nvSpPr>
        <p:spPr>
          <a:xfrm>
            <a:off x="467544" y="260648"/>
            <a:ext cx="82296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CA"/>
              <a:t>Dysfonctions égo/alter égo</a:t>
            </a:r>
            <a:br>
              <a:rPr lang="fr-CA"/>
            </a:br>
            <a:endParaRPr lang="fr-CA" dirty="0"/>
          </a:p>
        </p:txBody>
      </p:sp>
    </p:spTree>
    <p:extLst>
      <p:ext uri="{BB962C8B-B14F-4D97-AF65-F5344CB8AC3E}">
        <p14:creationId xmlns:p14="http://schemas.microsoft.com/office/powerpoint/2010/main" val="32459589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132856"/>
            <a:ext cx="8229600" cy="5184576"/>
          </a:xfrm>
        </p:spPr>
        <p:txBody>
          <a:bodyPr>
            <a:normAutofit fontScale="25000" lnSpcReduction="20000"/>
          </a:bodyPr>
          <a:lstStyle/>
          <a:p>
            <a:endParaRPr lang="fr-CA" dirty="0"/>
          </a:p>
          <a:p>
            <a:r>
              <a:rPr lang="fr-CA" sz="7200" b="1" dirty="0"/>
              <a:t>Le Je ≈ Être + Non Être ≈ UN</a:t>
            </a:r>
          </a:p>
          <a:p>
            <a:pPr marL="0" indent="0">
              <a:buNone/>
            </a:pPr>
            <a:endParaRPr lang="fr-CA" sz="7200" b="1" dirty="0"/>
          </a:p>
          <a:p>
            <a:r>
              <a:rPr lang="fr-CA" sz="7200" b="1" dirty="0"/>
              <a:t>Je ≈ Je transcendental</a:t>
            </a:r>
          </a:p>
          <a:p>
            <a:pPr marL="0" indent="0">
              <a:buNone/>
            </a:pPr>
            <a:endParaRPr lang="fr-CA" sz="7200" b="1" dirty="0"/>
          </a:p>
          <a:p>
            <a:r>
              <a:rPr lang="fr-CA" sz="7200" b="1" dirty="0"/>
              <a:t> Je ≈ Ich ≈ I ≈ Io  ≈ Trou Vers ≈ miroir CP</a:t>
            </a:r>
          </a:p>
          <a:p>
            <a:pPr marL="0" indent="0">
              <a:buNone/>
            </a:pPr>
            <a:endParaRPr lang="fr-CA" sz="7200" b="1" dirty="0"/>
          </a:p>
          <a:p>
            <a:r>
              <a:rPr lang="fr-CA" sz="7200" b="1" dirty="0"/>
              <a:t>Égo transcendental ≈Sens ≈ omniscience  Agapè + omnipotence Hubris  ≠ Un</a:t>
            </a:r>
          </a:p>
          <a:p>
            <a:endParaRPr lang="fr-CA" sz="7200" b="1" dirty="0"/>
          </a:p>
          <a:p>
            <a:r>
              <a:rPr lang="fr-CA" sz="7200" b="1" dirty="0"/>
              <a:t>Moi Transcendental ≈Sens ≠ UN</a:t>
            </a:r>
          </a:p>
          <a:p>
            <a:endParaRPr lang="fr-CA" sz="7200" b="1" dirty="0"/>
          </a:p>
          <a:p>
            <a:r>
              <a:rPr lang="fr-CA" sz="7200" b="1" dirty="0"/>
              <a:t>Soi Védantique ≈ Sens ≠  UN</a:t>
            </a:r>
          </a:p>
          <a:p>
            <a:endParaRPr lang="fr-CA" sz="7200" b="1" dirty="0"/>
          </a:p>
          <a:p>
            <a:r>
              <a:rPr lang="fr-CA" sz="7200" b="1" dirty="0"/>
              <a:t>Supramental ≈ Sens </a:t>
            </a:r>
            <a:r>
              <a:rPr lang="fr-CA" b="1" dirty="0"/>
              <a:t> </a:t>
            </a:r>
            <a:endParaRPr lang="fr-CA" sz="7200" b="1" dirty="0"/>
          </a:p>
          <a:p>
            <a:endParaRPr lang="fr-CA" sz="7200" b="1" dirty="0"/>
          </a:p>
          <a:p>
            <a:r>
              <a:rPr lang="fr-CA" sz="7200" b="1" dirty="0"/>
              <a:t>Intellectus ≈ Je  transcendental ≈ Unus ≈ Être + Non Être</a:t>
            </a:r>
          </a:p>
        </p:txBody>
      </p:sp>
      <p:grpSp>
        <p:nvGrpSpPr>
          <p:cNvPr id="4" name="Groupe 3"/>
          <p:cNvGrpSpPr/>
          <p:nvPr/>
        </p:nvGrpSpPr>
        <p:grpSpPr>
          <a:xfrm>
            <a:off x="555763" y="773832"/>
            <a:ext cx="7766538" cy="1143000"/>
            <a:chOff x="314577" y="0"/>
            <a:chExt cx="7766538" cy="1143000"/>
          </a:xfrm>
        </p:grpSpPr>
        <p:sp>
          <p:nvSpPr>
            <p:cNvPr id="5" name="Rectangle à coins arrondis 4"/>
            <p:cNvSpPr/>
            <p:nvPr/>
          </p:nvSpPr>
          <p:spPr>
            <a:xfrm>
              <a:off x="314577" y="0"/>
              <a:ext cx="7766538" cy="1143000"/>
            </a:xfrm>
            <a:prstGeom prst="roundRect">
              <a:avLst/>
            </a:prstGeom>
          </p:spPr>
          <p:style>
            <a:lnRef idx="0">
              <a:schemeClr val="accent4"/>
            </a:lnRef>
            <a:fillRef idx="3">
              <a:schemeClr val="accent4"/>
            </a:fillRef>
            <a:effectRef idx="3">
              <a:schemeClr val="accent4"/>
            </a:effectRef>
            <a:fontRef idx="minor">
              <a:schemeClr val="lt1"/>
            </a:fontRef>
          </p:style>
          <p:txBody>
            <a:bodyPr/>
            <a:lstStyle/>
            <a:p>
              <a:endParaRPr lang="fr-CA" dirty="0"/>
            </a:p>
          </p:txBody>
        </p:sp>
        <p:sp>
          <p:nvSpPr>
            <p:cNvPr id="6" name="Rectangle 5"/>
            <p:cNvSpPr/>
            <p:nvPr/>
          </p:nvSpPr>
          <p:spPr>
            <a:xfrm>
              <a:off x="426171" y="55797"/>
              <a:ext cx="7654944" cy="10314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fr-CA" sz="3200" dirty="0">
                  <a:solidFill>
                    <a:srgbClr val="FF0000"/>
                  </a:solidFill>
                </a:rPr>
                <a:t>Égo</a:t>
              </a:r>
              <a:r>
                <a:rPr lang="fr-CA" sz="2800" dirty="0"/>
                <a:t> quantique ontique</a:t>
              </a:r>
              <a:br>
                <a:rPr lang="fr-CA" sz="2800" dirty="0"/>
              </a:br>
              <a:r>
                <a:rPr lang="fr-CA" sz="3200" dirty="0">
                  <a:solidFill>
                    <a:srgbClr val="FF0000"/>
                  </a:solidFill>
                </a:rPr>
                <a:t>Je</a:t>
              </a:r>
              <a:r>
                <a:rPr lang="fr-CA" sz="2800" dirty="0"/>
                <a:t> subquantique  ontologique</a:t>
              </a:r>
            </a:p>
          </p:txBody>
        </p:sp>
      </p:grpSp>
    </p:spTree>
    <p:extLst>
      <p:ext uri="{BB962C8B-B14F-4D97-AF65-F5344CB8AC3E}">
        <p14:creationId xmlns:p14="http://schemas.microsoft.com/office/powerpoint/2010/main" val="2845334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p:cNvGraphicFramePr>
            <a:graphicFrameLocks noChangeAspect="1"/>
          </p:cNvGraphicFramePr>
          <p:nvPr>
            <p:extLst>
              <p:ext uri="{D42A27DB-BD31-4B8C-83A1-F6EECF244321}">
                <p14:modId xmlns:p14="http://schemas.microsoft.com/office/powerpoint/2010/main" val="2535546882"/>
              </p:ext>
            </p:extLst>
          </p:nvPr>
        </p:nvGraphicFramePr>
        <p:xfrm>
          <a:off x="894797" y="1360821"/>
          <a:ext cx="8717763" cy="5884160"/>
        </p:xfrm>
        <a:graphic>
          <a:graphicData uri="http://schemas.openxmlformats.org/presentationml/2006/ole">
            <mc:AlternateContent xmlns:mc="http://schemas.openxmlformats.org/markup-compatibility/2006">
              <mc:Choice xmlns:v="urn:schemas-microsoft-com:vml" Requires="v">
                <p:oleObj spid="_x0000_s17565" name="Acrobat Document" r:id="rId3" imgW="10053360" imgH="7772400" progId="AcroExch.Document.7">
                  <p:embed/>
                </p:oleObj>
              </mc:Choice>
              <mc:Fallback>
                <p:oleObj name="Acrobat Document" r:id="rId3" imgW="10053360" imgH="7772400" progId="AcroExch.Document.7">
                  <p:embed/>
                  <p:pic>
                    <p:nvPicPr>
                      <p:cNvPr id="0" name="Picture 7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797" y="1360821"/>
                        <a:ext cx="8717763" cy="5884160"/>
                      </a:xfrm>
                      <a:prstGeom prst="rect">
                        <a:avLst/>
                      </a:prstGeom>
                      <a:noFill/>
                      <a:extLst/>
                    </p:spPr>
                  </p:pic>
                </p:oleObj>
              </mc:Fallback>
            </mc:AlternateContent>
          </a:graphicData>
        </a:graphic>
      </p:graphicFrame>
      <p:grpSp>
        <p:nvGrpSpPr>
          <p:cNvPr id="5" name="Groupe 4"/>
          <p:cNvGrpSpPr/>
          <p:nvPr/>
        </p:nvGrpSpPr>
        <p:grpSpPr>
          <a:xfrm>
            <a:off x="555763" y="773832"/>
            <a:ext cx="7766538" cy="1143000"/>
            <a:chOff x="314577" y="0"/>
            <a:chExt cx="7766538" cy="1143000"/>
          </a:xfrm>
        </p:grpSpPr>
        <p:sp>
          <p:nvSpPr>
            <p:cNvPr id="6" name="Rectangle à coins arrondis 5"/>
            <p:cNvSpPr/>
            <p:nvPr/>
          </p:nvSpPr>
          <p:spPr>
            <a:xfrm>
              <a:off x="314577" y="0"/>
              <a:ext cx="7766538" cy="1143000"/>
            </a:xfrm>
            <a:prstGeom prst="roundRect">
              <a:avLst/>
            </a:prstGeom>
          </p:spPr>
          <p:style>
            <a:lnRef idx="0">
              <a:schemeClr val="accent4"/>
            </a:lnRef>
            <a:fillRef idx="3">
              <a:schemeClr val="accent4"/>
            </a:fillRef>
            <a:effectRef idx="3">
              <a:schemeClr val="accent4"/>
            </a:effectRef>
            <a:fontRef idx="minor">
              <a:schemeClr val="lt1"/>
            </a:fontRef>
          </p:style>
          <p:txBody>
            <a:bodyPr/>
            <a:lstStyle/>
            <a:p>
              <a:endParaRPr lang="fr-CA" dirty="0"/>
            </a:p>
          </p:txBody>
        </p:sp>
        <p:sp>
          <p:nvSpPr>
            <p:cNvPr id="7" name="Rectangle 6"/>
            <p:cNvSpPr/>
            <p:nvPr/>
          </p:nvSpPr>
          <p:spPr>
            <a:xfrm>
              <a:off x="426171" y="55797"/>
              <a:ext cx="7654944" cy="10314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fr-CA" sz="2800" dirty="0"/>
                <a:t>Comportement ondulatoire du corpuscule</a:t>
              </a:r>
            </a:p>
          </p:txBody>
        </p:sp>
      </p:grpSp>
    </p:spTree>
    <p:extLst>
      <p:ext uri="{BB962C8B-B14F-4D97-AF65-F5344CB8AC3E}">
        <p14:creationId xmlns:p14="http://schemas.microsoft.com/office/powerpoint/2010/main" val="19166538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dirty="0"/>
              <a:t>Dialectique des pôles de l’axe vertical</a:t>
            </a:r>
          </a:p>
        </p:txBody>
      </p:sp>
      <p:sp>
        <p:nvSpPr>
          <p:cNvPr id="3" name="Espace réservé du contenu 2"/>
          <p:cNvSpPr>
            <a:spLocks noGrp="1"/>
          </p:cNvSpPr>
          <p:nvPr>
            <p:ph idx="1"/>
          </p:nvPr>
        </p:nvSpPr>
        <p:spPr/>
        <p:txBody>
          <a:bodyPr/>
          <a:lstStyle/>
          <a:p>
            <a:r>
              <a:rPr lang="fr-CA" dirty="0"/>
              <a:t>Antagonisme </a:t>
            </a:r>
            <a:r>
              <a:rPr lang="fr-CA" b="1" dirty="0"/>
              <a:t> ≈  interobjectivité</a:t>
            </a:r>
          </a:p>
          <a:p>
            <a:r>
              <a:rPr lang="fr-CA" dirty="0"/>
              <a:t>Complémentarité</a:t>
            </a:r>
            <a:r>
              <a:rPr lang="fr-CA" b="1" dirty="0"/>
              <a:t>  ≈  Intersubjectivité</a:t>
            </a:r>
          </a:p>
          <a:p>
            <a:r>
              <a:rPr lang="fr-CA" sz="2400" b="1" dirty="0"/>
              <a:t>Antagonisme + complémentarité  </a:t>
            </a:r>
            <a:r>
              <a:rPr lang="fr-CA" b="1" dirty="0"/>
              <a:t>≈  interdépendance</a:t>
            </a:r>
          </a:p>
          <a:p>
            <a:endParaRPr lang="fr-CA" b="1" dirty="0"/>
          </a:p>
          <a:p>
            <a:r>
              <a:rPr lang="fr-CA" sz="2800" dirty="0"/>
              <a:t>INTERDÉPENDANCE </a:t>
            </a:r>
            <a:r>
              <a:rPr lang="fr-CA" b="1" dirty="0"/>
              <a:t> </a:t>
            </a:r>
          </a:p>
          <a:p>
            <a:pPr marL="0" indent="0">
              <a:buNone/>
            </a:pPr>
            <a:r>
              <a:rPr lang="fr-CA" sz="2800" b="1" dirty="0"/>
              <a:t>                </a:t>
            </a:r>
            <a:r>
              <a:rPr lang="fr-CA" sz="2800" dirty="0"/>
              <a:t>≈ AUTONOMIE LOCALE + COHÉSION GLOBALE</a:t>
            </a:r>
          </a:p>
          <a:p>
            <a:pPr marL="0" indent="0">
              <a:buNone/>
            </a:pPr>
            <a:r>
              <a:rPr lang="fr-CA" b="1" dirty="0"/>
              <a:t>              </a:t>
            </a:r>
            <a:r>
              <a:rPr lang="fr-CA" dirty="0"/>
              <a:t>≈</a:t>
            </a:r>
            <a:r>
              <a:rPr lang="fr-CA" sz="2800" dirty="0"/>
              <a:t> INTEROBJECTIVITÉ + INTERSUBJECTIVITÉ</a:t>
            </a:r>
          </a:p>
        </p:txBody>
      </p:sp>
    </p:spTree>
    <p:extLst>
      <p:ext uri="{BB962C8B-B14F-4D97-AF65-F5344CB8AC3E}">
        <p14:creationId xmlns:p14="http://schemas.microsoft.com/office/powerpoint/2010/main" val="20593902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Antagonisme Anode-cathode</a:t>
            </a:r>
          </a:p>
        </p:txBody>
      </p:sp>
      <p:sp>
        <p:nvSpPr>
          <p:cNvPr id="3" name="Espace réservé du contenu 2"/>
          <p:cNvSpPr>
            <a:spLocks noGrp="1"/>
          </p:cNvSpPr>
          <p:nvPr>
            <p:ph idx="1"/>
          </p:nvPr>
        </p:nvSpPr>
        <p:spPr/>
        <p:txBody>
          <a:bodyPr>
            <a:normAutofit lnSpcReduction="10000"/>
          </a:bodyPr>
          <a:lstStyle/>
          <a:p>
            <a:r>
              <a:rPr lang="fr-CA" b="1" dirty="0"/>
              <a:t>Interobjectivité</a:t>
            </a:r>
          </a:p>
          <a:p>
            <a:pPr marL="0" indent="0">
              <a:buNone/>
            </a:pPr>
            <a:r>
              <a:rPr lang="fr-CA" sz="2800" b="1" dirty="0"/>
              <a:t>       antagonisme anode/cathode &gt; complémentarité</a:t>
            </a:r>
          </a:p>
          <a:p>
            <a:r>
              <a:rPr lang="fr-CA" sz="2800" b="1" dirty="0"/>
              <a:t>   Syndrome du carcan, fardeau, burka</a:t>
            </a:r>
          </a:p>
          <a:p>
            <a:pPr marL="0" indent="0">
              <a:buNone/>
            </a:pPr>
            <a:r>
              <a:rPr lang="fr-CA" sz="2800" b="1" dirty="0"/>
              <a:t>      ≈ hétéronomie &gt; autonomie</a:t>
            </a:r>
          </a:p>
          <a:p>
            <a:pPr marL="0" indent="0">
              <a:buNone/>
            </a:pPr>
            <a:r>
              <a:rPr lang="fr-CA" sz="2800" b="1" dirty="0"/>
              <a:t>         loi du groupe, du troupeau, congrégation</a:t>
            </a:r>
          </a:p>
          <a:p>
            <a:pPr marL="0" indent="0">
              <a:buNone/>
            </a:pPr>
            <a:r>
              <a:rPr lang="fr-CA" sz="2800" b="1" dirty="0"/>
              <a:t>         Le rôle étouffe l’acteur </a:t>
            </a:r>
          </a:p>
          <a:p>
            <a:pPr marL="0" indent="0">
              <a:buNone/>
            </a:pPr>
            <a:r>
              <a:rPr lang="fr-CA" sz="2800" b="1" dirty="0"/>
              <a:t>         Le personnage étouffe la personne</a:t>
            </a:r>
          </a:p>
          <a:p>
            <a:pPr marL="0" indent="0">
              <a:buNone/>
            </a:pPr>
            <a:r>
              <a:rPr lang="fr-CA" sz="2800" b="1" dirty="0"/>
              <a:t>         La mère étouffe la femme</a:t>
            </a:r>
          </a:p>
          <a:p>
            <a:r>
              <a:rPr lang="fr-CA" sz="2800" b="1" dirty="0"/>
              <a:t>Apnée du sommeil</a:t>
            </a:r>
          </a:p>
        </p:txBody>
      </p:sp>
    </p:spTree>
    <p:extLst>
      <p:ext uri="{BB962C8B-B14F-4D97-AF65-F5344CB8AC3E}">
        <p14:creationId xmlns:p14="http://schemas.microsoft.com/office/powerpoint/2010/main" val="20587904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Complémentarité anode-cathode</a:t>
            </a:r>
          </a:p>
        </p:txBody>
      </p:sp>
      <p:sp>
        <p:nvSpPr>
          <p:cNvPr id="3" name="Espace réservé du contenu 2"/>
          <p:cNvSpPr>
            <a:spLocks noGrp="1"/>
          </p:cNvSpPr>
          <p:nvPr>
            <p:ph idx="1"/>
          </p:nvPr>
        </p:nvSpPr>
        <p:spPr/>
        <p:txBody>
          <a:bodyPr/>
          <a:lstStyle/>
          <a:p>
            <a:r>
              <a:rPr lang="fr-CA" dirty="0"/>
              <a:t>Intersubjectivité</a:t>
            </a:r>
          </a:p>
          <a:p>
            <a:r>
              <a:rPr lang="fr-CA" dirty="0"/>
              <a:t>Matière et antimatière communiquent et communient</a:t>
            </a:r>
          </a:p>
          <a:p>
            <a:r>
              <a:rPr lang="fr-CA" dirty="0"/>
              <a:t>Égo et alter-égo communient. </a:t>
            </a:r>
          </a:p>
          <a:p>
            <a:r>
              <a:rPr lang="fr-CA" dirty="0"/>
              <a:t>Ils ne font plus qu’un comme les 2 faces d’une bande de Moebius.</a:t>
            </a:r>
          </a:p>
          <a:p>
            <a:r>
              <a:rPr lang="fr-CA" dirty="0"/>
              <a:t>Le discontinu est devenu continu</a:t>
            </a:r>
          </a:p>
          <a:p>
            <a:r>
              <a:rPr lang="fr-CA" dirty="0"/>
              <a:t>Émetteur et récepteur sont en harmonie</a:t>
            </a:r>
          </a:p>
        </p:txBody>
      </p:sp>
    </p:spTree>
    <p:extLst>
      <p:ext uri="{BB962C8B-B14F-4D97-AF65-F5344CB8AC3E}">
        <p14:creationId xmlns:p14="http://schemas.microsoft.com/office/powerpoint/2010/main" val="7933321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204864"/>
            <a:ext cx="8229600" cy="3921299"/>
          </a:xfrm>
        </p:spPr>
        <p:txBody>
          <a:bodyPr>
            <a:normAutofit/>
          </a:bodyPr>
          <a:lstStyle/>
          <a:p>
            <a:r>
              <a:rPr lang="fr-CA" b="1" dirty="0">
                <a:solidFill>
                  <a:srgbClr val="FF0000"/>
                </a:solidFill>
              </a:rPr>
              <a:t>Santé</a:t>
            </a:r>
          </a:p>
          <a:p>
            <a:pPr marL="0" indent="0">
              <a:buNone/>
            </a:pPr>
            <a:r>
              <a:rPr lang="fr-CA" b="1" dirty="0"/>
              <a:t>  </a:t>
            </a:r>
            <a:r>
              <a:rPr lang="fr-CA" sz="2400" b="1" dirty="0"/>
              <a:t>≈ Un ≈ Je ≈ Trou Vers ≈ Miroir CP</a:t>
            </a:r>
          </a:p>
          <a:p>
            <a:pPr marL="0" indent="0">
              <a:buNone/>
            </a:pPr>
            <a:r>
              <a:rPr lang="fr-CA" sz="2400" b="1" dirty="0"/>
              <a:t>   ≈ effet tunnel quantique + effet tunnel inverse</a:t>
            </a:r>
          </a:p>
          <a:p>
            <a:pPr marL="0" indent="0">
              <a:buNone/>
            </a:pPr>
            <a:r>
              <a:rPr lang="fr-CA" sz="2400" b="1" dirty="0"/>
              <a:t>   ≈ transformée Fourier + transformée Inverse</a:t>
            </a:r>
          </a:p>
          <a:p>
            <a:pPr marL="0" indent="0">
              <a:buNone/>
            </a:pPr>
            <a:r>
              <a:rPr lang="fr-CA" sz="2400" b="1" dirty="0"/>
              <a:t>   </a:t>
            </a:r>
            <a:r>
              <a:rPr lang="fr-CA" sz="2400" b="1" dirty="0">
                <a:solidFill>
                  <a:srgbClr val="FF0000"/>
                </a:solidFill>
              </a:rPr>
              <a:t>≈ Modulation + démodulation ≈ Modem efficace</a:t>
            </a:r>
          </a:p>
          <a:p>
            <a:pPr marL="0" indent="0">
              <a:buNone/>
            </a:pPr>
            <a:r>
              <a:rPr lang="fr-CA" sz="2400" b="1" dirty="0"/>
              <a:t>   ≈ Être + Non Être</a:t>
            </a:r>
          </a:p>
          <a:p>
            <a:pPr marL="0" indent="0">
              <a:buNone/>
            </a:pPr>
            <a:r>
              <a:rPr lang="fr-CA" sz="2400" b="1" dirty="0"/>
              <a:t>   ≈ Intuition</a:t>
            </a:r>
          </a:p>
          <a:p>
            <a:pPr marL="0" indent="0">
              <a:buNone/>
            </a:pPr>
            <a:r>
              <a:rPr lang="fr-CA" sz="2400" b="1" dirty="0"/>
              <a:t>   ≈ Émergence + Immergence</a:t>
            </a:r>
          </a:p>
        </p:txBody>
      </p:sp>
      <p:grpSp>
        <p:nvGrpSpPr>
          <p:cNvPr id="4" name="Groupe 3"/>
          <p:cNvGrpSpPr/>
          <p:nvPr/>
        </p:nvGrpSpPr>
        <p:grpSpPr>
          <a:xfrm>
            <a:off x="555763" y="773832"/>
            <a:ext cx="7766538" cy="1143000"/>
            <a:chOff x="314577" y="0"/>
            <a:chExt cx="7766538" cy="1143000"/>
          </a:xfrm>
        </p:grpSpPr>
        <p:sp>
          <p:nvSpPr>
            <p:cNvPr id="5" name="Rectangle à coins arrondis 4"/>
            <p:cNvSpPr/>
            <p:nvPr/>
          </p:nvSpPr>
          <p:spPr>
            <a:xfrm>
              <a:off x="314577" y="0"/>
              <a:ext cx="7766538" cy="1143000"/>
            </a:xfrm>
            <a:prstGeom prst="roundRect">
              <a:avLst/>
            </a:prstGeom>
          </p:spPr>
          <p:style>
            <a:lnRef idx="0">
              <a:schemeClr val="accent4"/>
            </a:lnRef>
            <a:fillRef idx="3">
              <a:schemeClr val="accent4"/>
            </a:fillRef>
            <a:effectRef idx="3">
              <a:schemeClr val="accent4"/>
            </a:effectRef>
            <a:fontRef idx="minor">
              <a:schemeClr val="lt1"/>
            </a:fontRef>
          </p:style>
          <p:txBody>
            <a:bodyPr/>
            <a:lstStyle/>
            <a:p>
              <a:endParaRPr lang="fr-CA" dirty="0"/>
            </a:p>
          </p:txBody>
        </p:sp>
        <p:sp>
          <p:nvSpPr>
            <p:cNvPr id="6" name="Rectangle 5"/>
            <p:cNvSpPr/>
            <p:nvPr/>
          </p:nvSpPr>
          <p:spPr>
            <a:xfrm>
              <a:off x="426171" y="55797"/>
              <a:ext cx="7654944" cy="10314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fr-CA" sz="3200" dirty="0"/>
                <a:t>Biosémantique de Santé</a:t>
              </a:r>
              <a:endParaRPr lang="fr-CA" sz="2800" dirty="0"/>
            </a:p>
          </p:txBody>
        </p:sp>
      </p:grpSp>
    </p:spTree>
    <p:extLst>
      <p:ext uri="{BB962C8B-B14F-4D97-AF65-F5344CB8AC3E}">
        <p14:creationId xmlns:p14="http://schemas.microsoft.com/office/powerpoint/2010/main" val="10216303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276872"/>
            <a:ext cx="8229600" cy="4525963"/>
          </a:xfrm>
        </p:spPr>
        <p:txBody>
          <a:bodyPr>
            <a:normAutofit/>
          </a:bodyPr>
          <a:lstStyle/>
          <a:p>
            <a:r>
              <a:rPr lang="fr-CA" b="1" dirty="0">
                <a:solidFill>
                  <a:srgbClr val="FF0000"/>
                </a:solidFill>
              </a:rPr>
              <a:t>Maladie </a:t>
            </a:r>
          </a:p>
          <a:p>
            <a:pPr marL="0" indent="0">
              <a:buNone/>
            </a:pPr>
            <a:r>
              <a:rPr lang="fr-CA" sz="2800" b="1" dirty="0"/>
              <a:t>≈ Non Un </a:t>
            </a:r>
          </a:p>
          <a:p>
            <a:pPr marL="0" indent="0">
              <a:buNone/>
            </a:pPr>
            <a:r>
              <a:rPr lang="fr-CA" sz="2800" b="1" dirty="0"/>
              <a:t>≈ Être - Non Être</a:t>
            </a:r>
          </a:p>
          <a:p>
            <a:pPr marL="0" indent="0">
              <a:buNone/>
            </a:pPr>
            <a:r>
              <a:rPr lang="fr-CA" sz="2800" b="1" dirty="0"/>
              <a:t>≈ Impasse ( Trou Vers inverse)</a:t>
            </a:r>
          </a:p>
          <a:p>
            <a:pPr marL="0" indent="0">
              <a:buNone/>
            </a:pPr>
            <a:r>
              <a:rPr lang="fr-CA" sz="2800" b="1" dirty="0"/>
              <a:t>≈ Transformée Fourier - Transformée inverse</a:t>
            </a:r>
          </a:p>
          <a:p>
            <a:pPr marL="0" indent="0">
              <a:buNone/>
            </a:pPr>
            <a:r>
              <a:rPr lang="fr-CA" sz="2800" b="1" dirty="0"/>
              <a:t>≈ effet tunnel quantique - effet tunnel inverse</a:t>
            </a:r>
          </a:p>
          <a:p>
            <a:pPr marL="0" indent="0">
              <a:buNone/>
            </a:pPr>
            <a:r>
              <a:rPr lang="fr-CA" sz="2800" b="1" dirty="0"/>
              <a:t>≈ </a:t>
            </a:r>
            <a:r>
              <a:rPr lang="fr-CA" sz="2800" b="1" dirty="0">
                <a:solidFill>
                  <a:srgbClr val="FF0000"/>
                </a:solidFill>
              </a:rPr>
              <a:t>modulation – démodulation </a:t>
            </a:r>
            <a:r>
              <a:rPr lang="fr-CA" sz="2000" b="1" dirty="0"/>
              <a:t>(modem défectueux)</a:t>
            </a:r>
          </a:p>
        </p:txBody>
      </p:sp>
      <p:grpSp>
        <p:nvGrpSpPr>
          <p:cNvPr id="4" name="Groupe 3"/>
          <p:cNvGrpSpPr/>
          <p:nvPr/>
        </p:nvGrpSpPr>
        <p:grpSpPr>
          <a:xfrm>
            <a:off x="555763" y="773832"/>
            <a:ext cx="7766538" cy="1143000"/>
            <a:chOff x="314577" y="0"/>
            <a:chExt cx="7766538" cy="1143000"/>
          </a:xfrm>
        </p:grpSpPr>
        <p:sp>
          <p:nvSpPr>
            <p:cNvPr id="5" name="Rectangle à coins arrondis 4"/>
            <p:cNvSpPr/>
            <p:nvPr/>
          </p:nvSpPr>
          <p:spPr>
            <a:xfrm>
              <a:off x="314577" y="0"/>
              <a:ext cx="7766538" cy="1143000"/>
            </a:xfrm>
            <a:prstGeom prst="roundRect">
              <a:avLst/>
            </a:prstGeom>
          </p:spPr>
          <p:style>
            <a:lnRef idx="0">
              <a:schemeClr val="accent4"/>
            </a:lnRef>
            <a:fillRef idx="3">
              <a:schemeClr val="accent4"/>
            </a:fillRef>
            <a:effectRef idx="3">
              <a:schemeClr val="accent4"/>
            </a:effectRef>
            <a:fontRef idx="minor">
              <a:schemeClr val="lt1"/>
            </a:fontRef>
          </p:style>
          <p:txBody>
            <a:bodyPr/>
            <a:lstStyle/>
            <a:p>
              <a:endParaRPr lang="fr-CA" dirty="0"/>
            </a:p>
          </p:txBody>
        </p:sp>
        <p:sp>
          <p:nvSpPr>
            <p:cNvPr id="6" name="Rectangle 5"/>
            <p:cNvSpPr/>
            <p:nvPr/>
          </p:nvSpPr>
          <p:spPr>
            <a:xfrm>
              <a:off x="426171" y="55797"/>
              <a:ext cx="7654944" cy="10314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fr-CA" sz="3200" dirty="0"/>
                <a:t>Biosémantique de Maladie</a:t>
              </a:r>
              <a:endParaRPr lang="fr-CA" sz="2800" dirty="0"/>
            </a:p>
          </p:txBody>
        </p:sp>
      </p:grpSp>
    </p:spTree>
    <p:extLst>
      <p:ext uri="{BB962C8B-B14F-4D97-AF65-F5344CB8AC3E}">
        <p14:creationId xmlns:p14="http://schemas.microsoft.com/office/powerpoint/2010/main" val="25661872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828600" y="2017694"/>
            <a:ext cx="10532162" cy="4723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e 3"/>
          <p:cNvGrpSpPr/>
          <p:nvPr/>
        </p:nvGrpSpPr>
        <p:grpSpPr>
          <a:xfrm>
            <a:off x="555763" y="773832"/>
            <a:ext cx="7766538" cy="1143000"/>
            <a:chOff x="314577" y="0"/>
            <a:chExt cx="7766538" cy="1143000"/>
          </a:xfrm>
        </p:grpSpPr>
        <p:sp>
          <p:nvSpPr>
            <p:cNvPr id="5" name="Rectangle à coins arrondis 4"/>
            <p:cNvSpPr/>
            <p:nvPr/>
          </p:nvSpPr>
          <p:spPr>
            <a:xfrm>
              <a:off x="314577" y="0"/>
              <a:ext cx="7766538" cy="1143000"/>
            </a:xfrm>
            <a:prstGeom prst="roundRect">
              <a:avLst/>
            </a:prstGeom>
          </p:spPr>
          <p:style>
            <a:lnRef idx="0">
              <a:schemeClr val="accent4"/>
            </a:lnRef>
            <a:fillRef idx="3">
              <a:schemeClr val="accent4"/>
            </a:fillRef>
            <a:effectRef idx="3">
              <a:schemeClr val="accent4"/>
            </a:effectRef>
            <a:fontRef idx="minor">
              <a:schemeClr val="lt1"/>
            </a:fontRef>
          </p:style>
          <p:txBody>
            <a:bodyPr/>
            <a:lstStyle/>
            <a:p>
              <a:endParaRPr lang="fr-CA" dirty="0"/>
            </a:p>
          </p:txBody>
        </p:sp>
        <p:sp>
          <p:nvSpPr>
            <p:cNvPr id="6" name="Rectangle 5"/>
            <p:cNvSpPr/>
            <p:nvPr/>
          </p:nvSpPr>
          <p:spPr>
            <a:xfrm>
              <a:off x="426171" y="55797"/>
              <a:ext cx="7654944" cy="10314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fr-CA" sz="3200" dirty="0"/>
                <a:t>Conclusion</a:t>
              </a:r>
              <a:endParaRPr lang="fr-CA" sz="2800" dirty="0"/>
            </a:p>
          </p:txBody>
        </p:sp>
      </p:grpSp>
    </p:spTree>
    <p:extLst>
      <p:ext uri="{BB962C8B-B14F-4D97-AF65-F5344CB8AC3E}">
        <p14:creationId xmlns:p14="http://schemas.microsoft.com/office/powerpoint/2010/main" val="28979742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p:cNvGraphicFramePr>
            <a:graphicFrameLocks noChangeAspect="1"/>
          </p:cNvGraphicFramePr>
          <p:nvPr>
            <p:extLst>
              <p:ext uri="{D42A27DB-BD31-4B8C-83A1-F6EECF244321}">
                <p14:modId xmlns:p14="http://schemas.microsoft.com/office/powerpoint/2010/main" val="207445432"/>
              </p:ext>
            </p:extLst>
          </p:nvPr>
        </p:nvGraphicFramePr>
        <p:xfrm>
          <a:off x="971600" y="1412776"/>
          <a:ext cx="7543800" cy="5829300"/>
        </p:xfrm>
        <a:graphic>
          <a:graphicData uri="http://schemas.openxmlformats.org/presentationml/2006/ole">
            <mc:AlternateContent xmlns:mc="http://schemas.openxmlformats.org/markup-compatibility/2006">
              <mc:Choice xmlns:v="urn:schemas-microsoft-com:vml" Requires="v">
                <p:oleObj spid="_x0000_s12453" name="Acrobat Document" r:id="rId3" imgW="10051560" imgH="7784640" progId="AcroExch.Document.7">
                  <p:embed/>
                </p:oleObj>
              </mc:Choice>
              <mc:Fallback>
                <p:oleObj name="Acrobat Document" r:id="rId3" imgW="10051560" imgH="7784640" progId="AcroExch.Document.7">
                  <p:embed/>
                  <p:pic>
                    <p:nvPicPr>
                      <p:cNvPr id="0" name="Picture 7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1412776"/>
                        <a:ext cx="7543800" cy="5829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5" name="Groupe 4"/>
          <p:cNvGrpSpPr/>
          <p:nvPr/>
        </p:nvGrpSpPr>
        <p:grpSpPr>
          <a:xfrm>
            <a:off x="555763" y="773832"/>
            <a:ext cx="7766538" cy="1143000"/>
            <a:chOff x="314577" y="0"/>
            <a:chExt cx="7766538" cy="1143000"/>
          </a:xfrm>
        </p:grpSpPr>
        <p:sp>
          <p:nvSpPr>
            <p:cNvPr id="6" name="Rectangle à coins arrondis 5"/>
            <p:cNvSpPr/>
            <p:nvPr/>
          </p:nvSpPr>
          <p:spPr>
            <a:xfrm>
              <a:off x="314577" y="0"/>
              <a:ext cx="7766538" cy="1143000"/>
            </a:xfrm>
            <a:prstGeom prst="roundRect">
              <a:avLst/>
            </a:prstGeom>
          </p:spPr>
          <p:style>
            <a:lnRef idx="0">
              <a:schemeClr val="accent4"/>
            </a:lnRef>
            <a:fillRef idx="3">
              <a:schemeClr val="accent4"/>
            </a:fillRef>
            <a:effectRef idx="3">
              <a:schemeClr val="accent4"/>
            </a:effectRef>
            <a:fontRef idx="minor">
              <a:schemeClr val="lt1"/>
            </a:fontRef>
          </p:style>
          <p:txBody>
            <a:bodyPr/>
            <a:lstStyle/>
            <a:p>
              <a:endParaRPr lang="fr-CA" dirty="0"/>
            </a:p>
          </p:txBody>
        </p:sp>
        <p:sp>
          <p:nvSpPr>
            <p:cNvPr id="7" name="Rectangle 6"/>
            <p:cNvSpPr/>
            <p:nvPr/>
          </p:nvSpPr>
          <p:spPr>
            <a:xfrm>
              <a:off x="426171" y="55797"/>
              <a:ext cx="7654944" cy="10314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fr-CA" sz="2800" dirty="0"/>
                <a:t>Blocage égo corpusculaire</a:t>
              </a:r>
              <a:br>
                <a:rPr lang="fr-CA" sz="2800" dirty="0"/>
              </a:br>
              <a:r>
                <a:rPr lang="fr-CA" sz="2800" dirty="0"/>
                <a:t>Passage de l’alter égo ondulatoire</a:t>
              </a:r>
            </a:p>
          </p:txBody>
        </p:sp>
      </p:grpSp>
      <p:sp>
        <p:nvSpPr>
          <p:cNvPr id="9" name="Rectangle 8"/>
          <p:cNvSpPr/>
          <p:nvPr/>
        </p:nvSpPr>
        <p:spPr>
          <a:xfrm>
            <a:off x="1835696" y="2996952"/>
            <a:ext cx="5400600"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490338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060848"/>
            <a:ext cx="8229600" cy="4392488"/>
          </a:xfrm>
        </p:spPr>
        <p:txBody>
          <a:bodyPr>
            <a:normAutofit fontScale="92500" lnSpcReduction="10000"/>
          </a:bodyPr>
          <a:lstStyle/>
          <a:p>
            <a:r>
              <a:rPr lang="fr-CA" b="1" dirty="0"/>
              <a:t>Logique de non contradiction </a:t>
            </a:r>
          </a:p>
          <a:p>
            <a:pPr marL="0" indent="0">
              <a:buNone/>
            </a:pPr>
            <a:r>
              <a:rPr lang="fr-CA" sz="2400" dirty="0"/>
              <a:t>				≈ physique  classique     	 					≈ dialectique</a:t>
            </a:r>
          </a:p>
          <a:p>
            <a:r>
              <a:rPr lang="fr-CA" b="1" dirty="0"/>
              <a:t>Logique de contradiction </a:t>
            </a:r>
          </a:p>
          <a:p>
            <a:pPr marL="3657600" lvl="8" indent="0">
              <a:buNone/>
            </a:pPr>
            <a:r>
              <a:rPr lang="fr-CA" sz="2600" dirty="0"/>
              <a:t>≈ physique quantique</a:t>
            </a:r>
          </a:p>
          <a:p>
            <a:pPr marL="0" indent="0">
              <a:buNone/>
            </a:pPr>
            <a:r>
              <a:rPr lang="fr-CA" sz="2400" dirty="0"/>
              <a:t>                                                  	≈ trialectique  de  Lupasco</a:t>
            </a:r>
          </a:p>
          <a:p>
            <a:r>
              <a:rPr lang="fr-CA" b="1" dirty="0"/>
              <a:t>Logique de double </a:t>
            </a:r>
            <a:r>
              <a:rPr lang="fr-CA" sz="2400" b="1" dirty="0"/>
              <a:t>C</a:t>
            </a:r>
            <a:r>
              <a:rPr lang="fr-CA" b="1" dirty="0"/>
              <a:t>ontradiction croisée </a:t>
            </a:r>
            <a:r>
              <a:rPr lang="fr-CA" b="1" i="1" dirty="0"/>
              <a:t>Abellio</a:t>
            </a:r>
          </a:p>
          <a:p>
            <a:pPr marL="0" indent="0">
              <a:buNone/>
            </a:pPr>
            <a:r>
              <a:rPr lang="fr-CA" sz="2400" dirty="0"/>
              <a:t>         				≈ Physique subquantique</a:t>
            </a:r>
          </a:p>
          <a:p>
            <a:r>
              <a:rPr lang="fr-CA" b="1" dirty="0"/>
              <a:t>Logique de triple contradiction croisée </a:t>
            </a:r>
            <a:r>
              <a:rPr lang="fr-CA" dirty="0"/>
              <a:t>	       			</a:t>
            </a:r>
            <a:r>
              <a:rPr lang="fr-CA" sz="2400" dirty="0"/>
              <a:t>              ≈ métaquantique</a:t>
            </a:r>
          </a:p>
        </p:txBody>
      </p:sp>
      <p:grpSp>
        <p:nvGrpSpPr>
          <p:cNvPr id="4" name="Groupe 3"/>
          <p:cNvGrpSpPr/>
          <p:nvPr/>
        </p:nvGrpSpPr>
        <p:grpSpPr>
          <a:xfrm>
            <a:off x="555763" y="773832"/>
            <a:ext cx="7766538" cy="1143000"/>
            <a:chOff x="314577" y="0"/>
            <a:chExt cx="7766538" cy="1143000"/>
          </a:xfrm>
        </p:grpSpPr>
        <p:sp>
          <p:nvSpPr>
            <p:cNvPr id="5" name="Rectangle à coins arrondis 4"/>
            <p:cNvSpPr/>
            <p:nvPr/>
          </p:nvSpPr>
          <p:spPr>
            <a:xfrm>
              <a:off x="314577" y="0"/>
              <a:ext cx="7766538" cy="1143000"/>
            </a:xfrm>
            <a:prstGeom prst="roundRect">
              <a:avLst/>
            </a:prstGeom>
          </p:spPr>
          <p:style>
            <a:lnRef idx="0">
              <a:schemeClr val="accent4"/>
            </a:lnRef>
            <a:fillRef idx="3">
              <a:schemeClr val="accent4"/>
            </a:fillRef>
            <a:effectRef idx="3">
              <a:schemeClr val="accent4"/>
            </a:effectRef>
            <a:fontRef idx="minor">
              <a:schemeClr val="lt1"/>
            </a:fontRef>
          </p:style>
          <p:txBody>
            <a:bodyPr/>
            <a:lstStyle/>
            <a:p>
              <a:endParaRPr lang="fr-CA" dirty="0"/>
            </a:p>
          </p:txBody>
        </p:sp>
        <p:sp>
          <p:nvSpPr>
            <p:cNvPr id="6" name="Rectangle 5"/>
            <p:cNvSpPr/>
            <p:nvPr/>
          </p:nvSpPr>
          <p:spPr>
            <a:xfrm>
              <a:off x="426171" y="55797"/>
              <a:ext cx="7654944" cy="10314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fr-CA" sz="3200" dirty="0"/>
                <a:t>Logiques</a:t>
              </a:r>
            </a:p>
          </p:txBody>
        </p:sp>
      </p:grpSp>
    </p:spTree>
    <p:extLst>
      <p:ext uri="{BB962C8B-B14F-4D97-AF65-F5344CB8AC3E}">
        <p14:creationId xmlns:p14="http://schemas.microsoft.com/office/powerpoint/2010/main" val="3069259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555763" y="2420888"/>
            <a:ext cx="9056797" cy="2929880"/>
          </a:xfrm>
        </p:spPr>
        <p:txBody>
          <a:bodyPr>
            <a:normAutofit fontScale="25000" lnSpcReduction="20000"/>
          </a:bodyPr>
          <a:lstStyle/>
          <a:p>
            <a:pPr algn="l"/>
            <a:r>
              <a:rPr lang="fr-CA" sz="12800" b="1" dirty="0">
                <a:solidFill>
                  <a:srgbClr val="FF0000"/>
                </a:solidFill>
              </a:rPr>
              <a:t>Soi et Moi ≈ Égo ≈ quantique</a:t>
            </a:r>
          </a:p>
          <a:p>
            <a:pPr algn="l"/>
            <a:r>
              <a:rPr lang="fr-CA" sz="12800" b="1" dirty="0">
                <a:solidFill>
                  <a:srgbClr val="FF0000"/>
                </a:solidFill>
              </a:rPr>
              <a:t>                              </a:t>
            </a:r>
            <a:r>
              <a:rPr lang="fr-CA" sz="12800" b="1" dirty="0">
                <a:solidFill>
                  <a:schemeClr val="tx1"/>
                </a:solidFill>
              </a:rPr>
              <a:t>≈ ontique </a:t>
            </a:r>
          </a:p>
          <a:p>
            <a:pPr algn="l"/>
            <a:endParaRPr lang="fr-CA" sz="12800" b="1" dirty="0">
              <a:solidFill>
                <a:srgbClr val="FF0000"/>
              </a:solidFill>
            </a:endParaRPr>
          </a:p>
          <a:p>
            <a:pPr algn="just"/>
            <a:r>
              <a:rPr lang="fr-CA" sz="12800" b="1" dirty="0">
                <a:solidFill>
                  <a:srgbClr val="FF0000"/>
                </a:solidFill>
              </a:rPr>
              <a:t> </a:t>
            </a:r>
            <a:r>
              <a:rPr lang="fr-CA" sz="12800" b="1" dirty="0">
                <a:solidFill>
                  <a:schemeClr val="accent1"/>
                </a:solidFill>
              </a:rPr>
              <a:t>(1) Égo + Alter Égo ≈ amour de soi </a:t>
            </a:r>
            <a:r>
              <a:rPr lang="fr-CA" sz="7200" b="1" dirty="0">
                <a:solidFill>
                  <a:schemeClr val="tx1"/>
                </a:solidFill>
              </a:rPr>
              <a:t>(complémentarité </a:t>
            </a:r>
            <a:r>
              <a:rPr lang="fr-CA" sz="5600" b="1" dirty="0">
                <a:solidFill>
                  <a:schemeClr val="tx1"/>
                </a:solidFill>
              </a:rPr>
              <a:t>) </a:t>
            </a:r>
            <a:endParaRPr lang="fr-CA" sz="5600" b="1" dirty="0">
              <a:solidFill>
                <a:schemeClr val="accent1"/>
              </a:solidFill>
            </a:endParaRPr>
          </a:p>
          <a:p>
            <a:pPr algn="just"/>
            <a:r>
              <a:rPr lang="fr-CA" sz="12800" b="1" dirty="0">
                <a:solidFill>
                  <a:schemeClr val="accent1"/>
                </a:solidFill>
              </a:rPr>
              <a:t> (2) Égo – Alter égo ≈ haine de soi  </a:t>
            </a:r>
            <a:r>
              <a:rPr lang="fr-CA" sz="6400" b="1" dirty="0">
                <a:solidFill>
                  <a:schemeClr val="tx1"/>
                </a:solidFill>
              </a:rPr>
              <a:t>(</a:t>
            </a:r>
            <a:r>
              <a:rPr lang="fr-CA" sz="7200" b="1" dirty="0">
                <a:solidFill>
                  <a:schemeClr val="tx1"/>
                </a:solidFill>
              </a:rPr>
              <a:t>antagonisme</a:t>
            </a:r>
            <a:r>
              <a:rPr lang="fr-CA" sz="6400" b="1" dirty="0">
                <a:solidFill>
                  <a:schemeClr val="tx1"/>
                </a:solidFill>
              </a:rPr>
              <a:t>)</a:t>
            </a:r>
          </a:p>
          <a:p>
            <a:pPr algn="just"/>
            <a:endParaRPr lang="fr-CA" sz="6400" b="1" dirty="0">
              <a:solidFill>
                <a:schemeClr val="tx1"/>
              </a:solidFill>
            </a:endParaRPr>
          </a:p>
          <a:p>
            <a:pPr algn="l"/>
            <a:r>
              <a:rPr lang="fr-CA" sz="12800" b="1" dirty="0">
                <a:solidFill>
                  <a:schemeClr val="accent1"/>
                </a:solidFill>
              </a:rPr>
              <a:t>      </a:t>
            </a:r>
            <a:r>
              <a:rPr lang="fr-CA" sz="12800" b="1" dirty="0">
                <a:solidFill>
                  <a:srgbClr val="FF0000"/>
                </a:solidFill>
              </a:rPr>
              <a:t>(1) + (2) ≈ Je 	≈ subquantique </a:t>
            </a:r>
          </a:p>
          <a:p>
            <a:pPr algn="l"/>
            <a:r>
              <a:rPr lang="fr-CA" sz="12800" b="1" dirty="0">
                <a:solidFill>
                  <a:srgbClr val="FF0000"/>
                </a:solidFill>
              </a:rPr>
              <a:t>			≈ </a:t>
            </a:r>
            <a:r>
              <a:rPr lang="fr-CA" sz="12800" b="1" dirty="0">
                <a:solidFill>
                  <a:schemeClr val="tx1"/>
                </a:solidFill>
              </a:rPr>
              <a:t>ontologique</a:t>
            </a:r>
          </a:p>
          <a:p>
            <a:pPr algn="just"/>
            <a:r>
              <a:rPr lang="fr-CA" sz="11200" b="1" dirty="0">
                <a:solidFill>
                  <a:schemeClr val="accent1"/>
                </a:solidFill>
              </a:rPr>
              <a:t>     </a:t>
            </a:r>
            <a:endParaRPr lang="fr-CA" sz="11200" b="1" dirty="0">
              <a:solidFill>
                <a:schemeClr val="tx1"/>
              </a:solidFill>
            </a:endParaRPr>
          </a:p>
        </p:txBody>
      </p:sp>
      <p:grpSp>
        <p:nvGrpSpPr>
          <p:cNvPr id="5" name="Groupe 4"/>
          <p:cNvGrpSpPr/>
          <p:nvPr/>
        </p:nvGrpSpPr>
        <p:grpSpPr>
          <a:xfrm>
            <a:off x="555763" y="773832"/>
            <a:ext cx="7766538" cy="1143000"/>
            <a:chOff x="314577" y="0"/>
            <a:chExt cx="7766538" cy="1143000"/>
          </a:xfrm>
        </p:grpSpPr>
        <p:sp>
          <p:nvSpPr>
            <p:cNvPr id="6" name="Rectangle à coins arrondis 5"/>
            <p:cNvSpPr/>
            <p:nvPr/>
          </p:nvSpPr>
          <p:spPr>
            <a:xfrm>
              <a:off x="314577" y="0"/>
              <a:ext cx="7766538" cy="1143000"/>
            </a:xfrm>
            <a:prstGeom prst="roundRect">
              <a:avLst/>
            </a:prstGeom>
          </p:spPr>
          <p:style>
            <a:lnRef idx="0">
              <a:schemeClr val="accent4"/>
            </a:lnRef>
            <a:fillRef idx="3">
              <a:schemeClr val="accent4"/>
            </a:fillRef>
            <a:effectRef idx="3">
              <a:schemeClr val="accent4"/>
            </a:effectRef>
            <a:fontRef idx="minor">
              <a:schemeClr val="lt1"/>
            </a:fontRef>
          </p:style>
          <p:txBody>
            <a:bodyPr/>
            <a:lstStyle/>
            <a:p>
              <a:endParaRPr lang="fr-CA" dirty="0"/>
            </a:p>
          </p:txBody>
        </p:sp>
        <p:sp>
          <p:nvSpPr>
            <p:cNvPr id="7" name="Rectangle 6"/>
            <p:cNvSpPr/>
            <p:nvPr/>
          </p:nvSpPr>
          <p:spPr>
            <a:xfrm>
              <a:off x="426171" y="55797"/>
              <a:ext cx="7654944" cy="10314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fr-CA" sz="3200" dirty="0"/>
                <a:t>Biosémantique Égo et Alter Égo</a:t>
              </a:r>
            </a:p>
          </p:txBody>
        </p:sp>
      </p:grpSp>
    </p:spTree>
    <p:extLst>
      <p:ext uri="{BB962C8B-B14F-4D97-AF65-F5344CB8AC3E}">
        <p14:creationId xmlns:p14="http://schemas.microsoft.com/office/powerpoint/2010/main" val="810341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348880"/>
            <a:ext cx="8229600" cy="3777283"/>
          </a:xfrm>
        </p:spPr>
        <p:txBody>
          <a:bodyPr>
            <a:noAutofit/>
          </a:bodyPr>
          <a:lstStyle/>
          <a:p>
            <a:r>
              <a:rPr lang="fr-CA" b="1" dirty="0"/>
              <a:t>Égo + Alter Égo </a:t>
            </a:r>
          </a:p>
          <a:p>
            <a:pPr marL="0" indent="0">
              <a:buNone/>
            </a:pPr>
            <a:r>
              <a:rPr lang="fr-CA" sz="2600" b="1" dirty="0"/>
              <a:t>	≈ amour de soi </a:t>
            </a:r>
          </a:p>
          <a:p>
            <a:pPr marL="0" indent="0">
              <a:buNone/>
            </a:pPr>
            <a:r>
              <a:rPr lang="fr-CA" sz="2600" b="1" dirty="0"/>
              <a:t>	≈ complémentarité</a:t>
            </a:r>
          </a:p>
          <a:p>
            <a:r>
              <a:rPr lang="fr-CA" b="1" dirty="0"/>
              <a:t>Égo - Alter Égo </a:t>
            </a:r>
          </a:p>
          <a:p>
            <a:pPr marL="0" indent="0">
              <a:buNone/>
            </a:pPr>
            <a:r>
              <a:rPr lang="fr-CA" sz="2600" b="1" dirty="0"/>
              <a:t>	≈ haine de soi </a:t>
            </a:r>
          </a:p>
          <a:p>
            <a:pPr marL="0" indent="0">
              <a:buNone/>
            </a:pPr>
            <a:r>
              <a:rPr lang="fr-CA" sz="2600" b="1" dirty="0"/>
              <a:t>	≈ antagonisme</a:t>
            </a:r>
          </a:p>
          <a:p>
            <a:r>
              <a:rPr lang="fr-CA" b="1" dirty="0"/>
              <a:t>Je</a:t>
            </a:r>
            <a:r>
              <a:rPr lang="fr-CA" sz="2600" b="1" dirty="0"/>
              <a:t>	≈ amour de soi + haine de soi  </a:t>
            </a:r>
          </a:p>
          <a:p>
            <a:pPr marL="0" indent="0">
              <a:buNone/>
            </a:pPr>
            <a:r>
              <a:rPr lang="fr-CA" sz="2600" b="1" dirty="0"/>
              <a:t>	≈ (Complémentarité  + antagonisme)</a:t>
            </a:r>
          </a:p>
        </p:txBody>
      </p:sp>
      <p:grpSp>
        <p:nvGrpSpPr>
          <p:cNvPr id="4" name="Groupe 3"/>
          <p:cNvGrpSpPr/>
          <p:nvPr/>
        </p:nvGrpSpPr>
        <p:grpSpPr>
          <a:xfrm>
            <a:off x="555763" y="773832"/>
            <a:ext cx="7766538" cy="1143000"/>
            <a:chOff x="314577" y="0"/>
            <a:chExt cx="7766538" cy="1143000"/>
          </a:xfrm>
        </p:grpSpPr>
        <p:sp>
          <p:nvSpPr>
            <p:cNvPr id="5" name="Rectangle à coins arrondis 4"/>
            <p:cNvSpPr/>
            <p:nvPr/>
          </p:nvSpPr>
          <p:spPr>
            <a:xfrm>
              <a:off x="314577" y="0"/>
              <a:ext cx="7766538" cy="1143000"/>
            </a:xfrm>
            <a:prstGeom prst="roundRect">
              <a:avLst/>
            </a:prstGeom>
          </p:spPr>
          <p:style>
            <a:lnRef idx="0">
              <a:schemeClr val="accent4"/>
            </a:lnRef>
            <a:fillRef idx="3">
              <a:schemeClr val="accent4"/>
            </a:fillRef>
            <a:effectRef idx="3">
              <a:schemeClr val="accent4"/>
            </a:effectRef>
            <a:fontRef idx="minor">
              <a:schemeClr val="lt1"/>
            </a:fontRef>
          </p:style>
          <p:txBody>
            <a:bodyPr/>
            <a:lstStyle/>
            <a:p>
              <a:endParaRPr lang="fr-CA" dirty="0"/>
            </a:p>
          </p:txBody>
        </p:sp>
        <p:sp>
          <p:nvSpPr>
            <p:cNvPr id="6" name="Rectangle 5"/>
            <p:cNvSpPr/>
            <p:nvPr/>
          </p:nvSpPr>
          <p:spPr>
            <a:xfrm>
              <a:off x="426171" y="55797"/>
              <a:ext cx="7654944" cy="10314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fr-CA" sz="2800" dirty="0"/>
                <a:t>Nature du JE</a:t>
              </a:r>
            </a:p>
          </p:txBody>
        </p:sp>
      </p:grpSp>
    </p:spTree>
    <p:extLst>
      <p:ext uri="{BB962C8B-B14F-4D97-AF65-F5344CB8AC3E}">
        <p14:creationId xmlns:p14="http://schemas.microsoft.com/office/powerpoint/2010/main" val="131446113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1440</TotalTime>
  <Words>1899</Words>
  <Application>Microsoft Office PowerPoint</Application>
  <PresentationFormat>Affichage à l'écran (4:3)</PresentationFormat>
  <Paragraphs>345</Paragraphs>
  <Slides>55</Slides>
  <Notes>33</Notes>
  <HiddenSlides>0</HiddenSlides>
  <MMClips>0</MMClips>
  <ScaleCrop>false</ScaleCrop>
  <HeadingPairs>
    <vt:vector size="8" baseType="variant">
      <vt:variant>
        <vt:lpstr>Polices utilisées</vt:lpstr>
      </vt:variant>
      <vt:variant>
        <vt:i4>2</vt:i4>
      </vt:variant>
      <vt:variant>
        <vt:lpstr>Thème</vt:lpstr>
      </vt:variant>
      <vt:variant>
        <vt:i4>1</vt:i4>
      </vt:variant>
      <vt:variant>
        <vt:lpstr>Serveurs OLE incorporés</vt:lpstr>
      </vt:variant>
      <vt:variant>
        <vt:i4>1</vt:i4>
      </vt:variant>
      <vt:variant>
        <vt:lpstr>Titres des diapositives</vt:lpstr>
      </vt:variant>
      <vt:variant>
        <vt:i4>55</vt:i4>
      </vt:variant>
    </vt:vector>
  </HeadingPairs>
  <TitlesOfParts>
    <vt:vector size="59" baseType="lpstr">
      <vt:lpstr>Arial</vt:lpstr>
      <vt:lpstr>Calibri</vt:lpstr>
      <vt:lpstr>Thème Office</vt:lpstr>
      <vt:lpstr>Acrobat Document</vt:lpstr>
      <vt:lpstr>Présentation PowerPoint</vt:lpstr>
      <vt:lpstr>Intégrer ou dissoudre l’égo?</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Équivalence vibratoire  entre cerveau reptilien  et moi superficiel inconscient</vt:lpstr>
      <vt:lpstr>Équivalence vibratoire  entre cerveau limbique et égo</vt:lpstr>
      <vt:lpstr>Équivalence vibratoire  entre néocortex et alter égo</vt:lpstr>
      <vt:lpstr>Égo et neurobiologie</vt:lpstr>
      <vt:lpstr>Présentation PowerPoint</vt:lpstr>
      <vt:lpstr>Biosémantique du stress</vt:lpstr>
      <vt:lpstr>quadrature et circulature </vt:lpstr>
      <vt:lpstr>Ego linéaire discontinu</vt:lpstr>
      <vt:lpstr>Alter Égo non linéaire continu</vt:lpstr>
      <vt:lpstr>Je ≈ Égo + Alter Égo</vt:lpstr>
      <vt:lpstr>Miroir à conjugaison de phase</vt:lpstr>
      <vt:lpstr>Miroir Conjugaison de phase  = Trou Vers</vt:lpstr>
      <vt:lpstr>Présentation PowerPoint</vt:lpstr>
      <vt:lpstr>Présentation PowerPoint</vt:lpstr>
      <vt:lpstr>Présentation PowerPoint</vt:lpstr>
      <vt:lpstr>Modem</vt:lpstr>
      <vt:lpstr>Dysfonctions égo/alter égo </vt:lpstr>
      <vt:lpstr>Présentation PowerPoint</vt:lpstr>
      <vt:lpstr>Dialectique des pôles de l’axe vertical</vt:lpstr>
      <vt:lpstr>Antagonisme Anode-cathode</vt:lpstr>
      <vt:lpstr>Complémentarité anode-cathode</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Égo et  Alter Égo</dc:title>
  <dc:creator>Jean</dc:creator>
  <cp:lastModifiedBy>Asus</cp:lastModifiedBy>
  <cp:revision>210</cp:revision>
  <dcterms:created xsi:type="dcterms:W3CDTF">2016-02-29T15:39:41Z</dcterms:created>
  <dcterms:modified xsi:type="dcterms:W3CDTF">2016-10-30T14:35:01Z</dcterms:modified>
</cp:coreProperties>
</file>