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301" r:id="rId4"/>
    <p:sldId id="304" r:id="rId5"/>
    <p:sldId id="309" r:id="rId6"/>
    <p:sldId id="296" r:id="rId7"/>
    <p:sldId id="295" r:id="rId8"/>
    <p:sldId id="299" r:id="rId9"/>
    <p:sldId id="277" r:id="rId10"/>
    <p:sldId id="300" r:id="rId11"/>
    <p:sldId id="280" r:id="rId12"/>
    <p:sldId id="281" r:id="rId13"/>
    <p:sldId id="282" r:id="rId14"/>
    <p:sldId id="283" r:id="rId15"/>
    <p:sldId id="259" r:id="rId16"/>
    <p:sldId id="264" r:id="rId17"/>
    <p:sldId id="284" r:id="rId18"/>
    <p:sldId id="267" r:id="rId19"/>
    <p:sldId id="269" r:id="rId20"/>
    <p:sldId id="290" r:id="rId21"/>
    <p:sldId id="292" r:id="rId22"/>
    <p:sldId id="291" r:id="rId23"/>
    <p:sldId id="322" r:id="rId24"/>
    <p:sldId id="278" r:id="rId25"/>
    <p:sldId id="272" r:id="rId26"/>
    <p:sldId id="289" r:id="rId27"/>
    <p:sldId id="287" r:id="rId28"/>
    <p:sldId id="288" r:id="rId29"/>
    <p:sldId id="271" r:id="rId30"/>
    <p:sldId id="297" r:id="rId31"/>
    <p:sldId id="298" r:id="rId32"/>
    <p:sldId id="310" r:id="rId33"/>
    <p:sldId id="321" r:id="rId34"/>
    <p:sldId id="313" r:id="rId35"/>
    <p:sldId id="319" r:id="rId36"/>
    <p:sldId id="318" r:id="rId37"/>
    <p:sldId id="324" r:id="rId38"/>
    <p:sldId id="311" r:id="rId39"/>
    <p:sldId id="312"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324" y="44"/>
      </p:cViewPr>
      <p:guideLst/>
    </p:cSldViewPr>
  </p:slideViewPr>
  <p:notesTextViewPr>
    <p:cViewPr>
      <p:scale>
        <a:sx n="1" d="1"/>
        <a:sy n="1" d="1"/>
      </p:scale>
      <p:origin x="0" y="0"/>
    </p:cViewPr>
  </p:notesTextViewPr>
  <p:sorterViewPr>
    <p:cViewPr>
      <p:scale>
        <a:sx n="100" d="100"/>
        <a:sy n="100" d="100"/>
      </p:scale>
      <p:origin x="0" y="-147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2E9D4-EFD3-463C-BB92-33D03344472C}" type="datetimeFigureOut">
              <a:rPr lang="fr-CA" smtClean="0"/>
              <a:t>2017-03-16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1981-2BD4-4AA8-86D3-4E339E7AFA5B}" type="slidenum">
              <a:rPr lang="fr-CA" smtClean="0"/>
              <a:t>‹N°›</a:t>
            </a:fld>
            <a:endParaRPr lang="fr-CA"/>
          </a:p>
        </p:txBody>
      </p:sp>
    </p:spTree>
    <p:extLst>
      <p:ext uri="{BB962C8B-B14F-4D97-AF65-F5344CB8AC3E}">
        <p14:creationId xmlns:p14="http://schemas.microsoft.com/office/powerpoint/2010/main" val="256414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Stress est-il un problème quantique, subquantique ou métaquantique?</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1</a:t>
            </a:fld>
            <a:endParaRPr lang="fr-CA"/>
          </a:p>
        </p:txBody>
      </p:sp>
    </p:spTree>
    <p:extLst>
      <p:ext uri="{BB962C8B-B14F-4D97-AF65-F5344CB8AC3E}">
        <p14:creationId xmlns:p14="http://schemas.microsoft.com/office/powerpoint/2010/main" val="2323088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Reproduit à partir d’une ancienne version du site web</a:t>
            </a:r>
            <a:r>
              <a:rPr lang="fr-CA" baseline="0" dirty="0"/>
              <a:t> «l</a:t>
            </a:r>
            <a:r>
              <a:rPr lang="fr-CA" dirty="0"/>
              <a:t>e cerveau à tous</a:t>
            </a:r>
            <a:r>
              <a:rPr lang="fr-CA" baseline="0" dirty="0"/>
              <a:t> les étages». Théorie de Mac Lean. Le néocortex intègre le cerveau limbique et le cerveau reptilien. Le limbique est le moteur à 4 temps. Dissoudre le moteur limbique bloque la fonction néocorticale. L’autonomie repose sur des automatismes.</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14</a:t>
            </a:fld>
            <a:endParaRPr lang="fr-CA" dirty="0"/>
          </a:p>
        </p:txBody>
      </p:sp>
    </p:spTree>
    <p:extLst>
      <p:ext uri="{BB962C8B-B14F-4D97-AF65-F5344CB8AC3E}">
        <p14:creationId xmlns:p14="http://schemas.microsoft.com/office/powerpoint/2010/main" val="1760087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hébragrammes sont des lettres et des nombres, des opérateurs mathématiques comme les pigments qui ont une fonction analyse donnant la couleur et une fonction de catalyseurs qui contrôlent toute la biochimie du corps humain</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15</a:t>
            </a:fld>
            <a:endParaRPr lang="fr-CA"/>
          </a:p>
        </p:txBody>
      </p:sp>
    </p:spTree>
    <p:extLst>
      <p:ext uri="{BB962C8B-B14F-4D97-AF65-F5344CB8AC3E}">
        <p14:creationId xmlns:p14="http://schemas.microsoft.com/office/powerpoint/2010/main" val="2501730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Équivalences vibratoires entre pigments, idéogrammes( lettres et nombres)et interactions physiques</a:t>
            </a:r>
            <a:r>
              <a:rPr lang="fr-CA" baseline="0" dirty="0"/>
              <a:t> fondamentales dans le secteur matière. Détection du sens des représentations graphiques de fonctions non accessibles aux sens permet de mesurer la structuration du champ péricorporel antimatière.</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16</a:t>
            </a:fld>
            <a:endParaRPr lang="fr-CA" dirty="0"/>
          </a:p>
        </p:txBody>
      </p:sp>
    </p:spTree>
    <p:extLst>
      <p:ext uri="{BB962C8B-B14F-4D97-AF65-F5344CB8AC3E}">
        <p14:creationId xmlns:p14="http://schemas.microsoft.com/office/powerpoint/2010/main" val="421994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Stress = égo étouffe l’alter égo .L’égo Action n’a plus le contact avec l’alter égo Vision</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17</a:t>
            </a:fld>
            <a:endParaRPr lang="fr-CA"/>
          </a:p>
        </p:txBody>
      </p:sp>
    </p:spTree>
    <p:extLst>
      <p:ext uri="{BB962C8B-B14F-4D97-AF65-F5344CB8AC3E}">
        <p14:creationId xmlns:p14="http://schemas.microsoft.com/office/powerpoint/2010/main" val="108470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hexagrammes sont en résonance avec les résonances tissulaires de l’embryon. Yin parasympathique espace. Yang orthosympathique temps.</a:t>
            </a:r>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18</a:t>
            </a:fld>
            <a:endParaRPr lang="fr-CA" dirty="0"/>
          </a:p>
        </p:txBody>
      </p:sp>
    </p:spTree>
    <p:extLst>
      <p:ext uri="{BB962C8B-B14F-4D97-AF65-F5344CB8AC3E}">
        <p14:creationId xmlns:p14="http://schemas.microsoft.com/office/powerpoint/2010/main" val="2337332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modèle sphérique est</a:t>
            </a:r>
            <a:r>
              <a:rPr lang="fr-CA" baseline="0" dirty="0"/>
              <a:t> un invariant qui indique l’homologie ou identité vibratoire entre résonance tissulaire de l’embryon et interactions fondamentales</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19</a:t>
            </a:fld>
            <a:endParaRPr lang="fr-CA" dirty="0"/>
          </a:p>
        </p:txBody>
      </p:sp>
    </p:spTree>
    <p:extLst>
      <p:ext uri="{BB962C8B-B14F-4D97-AF65-F5344CB8AC3E}">
        <p14:creationId xmlns:p14="http://schemas.microsoft.com/office/powerpoint/2010/main" val="4241944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L’anatomie ondulatoire sémiotique est une expression de la </a:t>
            </a:r>
            <a:r>
              <a:rPr lang="fr-CA"/>
              <a:t>physiologie biosémantique.</a:t>
            </a:r>
            <a:endParaRPr lang="fr-CA" dirty="0"/>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21</a:t>
            </a:fld>
            <a:endParaRPr lang="fr-CA"/>
          </a:p>
        </p:txBody>
      </p:sp>
    </p:spTree>
    <p:extLst>
      <p:ext uri="{BB962C8B-B14F-4D97-AF65-F5344CB8AC3E}">
        <p14:creationId xmlns:p14="http://schemas.microsoft.com/office/powerpoint/2010/main" val="7177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Corps est un oscillateur harmonique. </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22</a:t>
            </a:fld>
            <a:endParaRPr lang="fr-CA"/>
          </a:p>
        </p:txBody>
      </p:sp>
    </p:spTree>
    <p:extLst>
      <p:ext uri="{BB962C8B-B14F-4D97-AF65-F5344CB8AC3E}">
        <p14:creationId xmlns:p14="http://schemas.microsoft.com/office/powerpoint/2010/main" val="3950341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Tableau de </a:t>
            </a:r>
            <a:r>
              <a:rPr lang="fr-CA" dirty="0">
                <a:sym typeface="Symbol"/>
              </a:rPr>
              <a:t> 3/2 . CN occupe la place de OH. Suicide au Cyanure?</a:t>
            </a:r>
            <a:endParaRPr lang="fr-CA" dirty="0"/>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23</a:t>
            </a:fld>
            <a:endParaRPr lang="fr-CA"/>
          </a:p>
        </p:txBody>
      </p:sp>
    </p:spTree>
    <p:extLst>
      <p:ext uri="{BB962C8B-B14F-4D97-AF65-F5344CB8AC3E}">
        <p14:creationId xmlns:p14="http://schemas.microsoft.com/office/powerpoint/2010/main" val="2498469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L’ÉGO est composé du Soi orthosympathique ou énergie cinétique catabolique et du Moi parasympathique énergie potentielle anabolique</a:t>
            </a:r>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24</a:t>
            </a:fld>
            <a:endParaRPr lang="fr-CA" dirty="0"/>
          </a:p>
        </p:txBody>
      </p:sp>
    </p:spTree>
    <p:extLst>
      <p:ext uri="{BB962C8B-B14F-4D97-AF65-F5344CB8AC3E}">
        <p14:creationId xmlns:p14="http://schemas.microsoft.com/office/powerpoint/2010/main" val="375916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Constituants de la sphère ontologique d’Abellio</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3</a:t>
            </a:fld>
            <a:endParaRPr lang="fr-CA"/>
          </a:p>
        </p:txBody>
      </p:sp>
    </p:spTree>
    <p:extLst>
      <p:ext uri="{BB962C8B-B14F-4D97-AF65-F5344CB8AC3E}">
        <p14:creationId xmlns:p14="http://schemas.microsoft.com/office/powerpoint/2010/main" val="3775621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Local = centrifuge, mesurable par analyse, centrifugation, spectroscopie. Non local = centripète. Non mesurable </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27</a:t>
            </a:fld>
            <a:endParaRPr lang="fr-CA"/>
          </a:p>
        </p:txBody>
      </p:sp>
    </p:spTree>
    <p:extLst>
      <p:ext uri="{BB962C8B-B14F-4D97-AF65-F5344CB8AC3E}">
        <p14:creationId xmlns:p14="http://schemas.microsoft.com/office/powerpoint/2010/main" val="3348560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Nucléaires versus écorces; ÉM = ectoderme. Gravitationnel = mésoderme extra, tissus conjonctifs</a:t>
            </a:r>
            <a:r>
              <a:rPr lang="fr-CA"/>
              <a:t>, gliales.</a:t>
            </a:r>
            <a:endParaRPr lang="fr-CA" dirty="0"/>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28</a:t>
            </a:fld>
            <a:endParaRPr lang="fr-CA"/>
          </a:p>
        </p:txBody>
      </p:sp>
    </p:spTree>
    <p:extLst>
      <p:ext uri="{BB962C8B-B14F-4D97-AF65-F5344CB8AC3E}">
        <p14:creationId xmlns:p14="http://schemas.microsoft.com/office/powerpoint/2010/main" val="1022098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Le Je est subquantique. L'égo est quantique. Le Je ≈ homme intérieur ≈ enfant intérieur≈ 2</a:t>
            </a:r>
            <a:r>
              <a:rPr lang="fr-CA" baseline="30000" dirty="0"/>
              <a:t>e</a:t>
            </a:r>
            <a:r>
              <a:rPr lang="fr-CA" dirty="0"/>
              <a:t> Adam. L’égo meurt, le Je demeure</a:t>
            </a:r>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29</a:t>
            </a:fld>
            <a:endParaRPr lang="fr-CA" dirty="0"/>
          </a:p>
        </p:txBody>
      </p:sp>
    </p:spTree>
    <p:extLst>
      <p:ext uri="{BB962C8B-B14F-4D97-AF65-F5344CB8AC3E}">
        <p14:creationId xmlns:p14="http://schemas.microsoft.com/office/powerpoint/2010/main" val="1156770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Expérience de rats de Laborit</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30</a:t>
            </a:fld>
            <a:endParaRPr lang="fr-CA"/>
          </a:p>
        </p:txBody>
      </p:sp>
    </p:spTree>
    <p:extLst>
      <p:ext uri="{BB962C8B-B14F-4D97-AF65-F5344CB8AC3E}">
        <p14:creationId xmlns:p14="http://schemas.microsoft.com/office/powerpoint/2010/main" val="2724538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Énergie cinétique orthosympathique = temps local ou EM + temps non local Nucléaire Fort. Énergie potentielle parasympathique = espace local Nucléaire Faible + espace non local Gravitationnel,</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31</a:t>
            </a:fld>
            <a:endParaRPr lang="fr-CA"/>
          </a:p>
        </p:txBody>
      </p:sp>
    </p:spTree>
    <p:extLst>
      <p:ext uri="{BB962C8B-B14F-4D97-AF65-F5344CB8AC3E}">
        <p14:creationId xmlns:p14="http://schemas.microsoft.com/office/powerpoint/2010/main" val="3749186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Sémiotique  est plan équatorial énergétique quantique. Sémantique est axe vertical subquantique.</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33</a:t>
            </a:fld>
            <a:endParaRPr lang="fr-CA"/>
          </a:p>
        </p:txBody>
      </p:sp>
    </p:spTree>
    <p:extLst>
      <p:ext uri="{BB962C8B-B14F-4D97-AF65-F5344CB8AC3E}">
        <p14:creationId xmlns:p14="http://schemas.microsoft.com/office/powerpoint/2010/main" val="3079380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Perturbations possibles à tous les niveaux. Noos = Tractoide ou complémentarité. Pneuma = Tractrice ou antagonisme</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34</a:t>
            </a:fld>
            <a:endParaRPr lang="fr-CA"/>
          </a:p>
        </p:txBody>
      </p:sp>
    </p:spTree>
    <p:extLst>
      <p:ext uri="{BB962C8B-B14F-4D97-AF65-F5344CB8AC3E}">
        <p14:creationId xmlns:p14="http://schemas.microsoft.com/office/powerpoint/2010/main" val="413260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Un = centre du  1</a:t>
            </a:r>
            <a:r>
              <a:rPr lang="fr-CA" baseline="30000" dirty="0"/>
              <a:t>er</a:t>
            </a:r>
            <a:r>
              <a:rPr lang="fr-CA" dirty="0"/>
              <a:t>  cercle correspond à la circonférence du 2</a:t>
            </a:r>
            <a:r>
              <a:rPr lang="fr-CA" baseline="30000" dirty="0"/>
              <a:t>e</a:t>
            </a:r>
            <a:r>
              <a:rPr lang="fr-CA" dirty="0"/>
              <a:t> cercle. Le centre de 2</a:t>
            </a:r>
            <a:r>
              <a:rPr lang="fr-CA" baseline="30000" dirty="0"/>
              <a:t>e</a:t>
            </a:r>
            <a:r>
              <a:rPr lang="fr-CA" dirty="0"/>
              <a:t> cercle correspond à la circonférence du 1</a:t>
            </a:r>
            <a:r>
              <a:rPr lang="fr-CA" baseline="30000" dirty="0"/>
              <a:t>er</a:t>
            </a:r>
            <a:r>
              <a:rPr lang="fr-CA" dirty="0"/>
              <a:t>. Circonférence et centre ne font qu’un. Centre partout et circonférence nulle part. Proclus, Cusanus, Pascal.</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35</a:t>
            </a:fld>
            <a:endParaRPr lang="fr-CA"/>
          </a:p>
        </p:txBody>
      </p:sp>
    </p:spTree>
    <p:extLst>
      <p:ext uri="{BB962C8B-B14F-4D97-AF65-F5344CB8AC3E}">
        <p14:creationId xmlns:p14="http://schemas.microsoft.com/office/powerpoint/2010/main" val="1456077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 Non Un = zéro. (Un + Non Un) = Ahava = Fou Hi</a:t>
            </a:r>
            <a:r>
              <a:rPr lang="fr-CA" b="1" dirty="0">
                <a:solidFill>
                  <a:srgbClr val="FF0000"/>
                </a:solidFill>
              </a:rPr>
              <a:t>. Aleph = tractrice</a:t>
            </a:r>
            <a:r>
              <a:rPr lang="fr-CA" dirty="0"/>
              <a:t>= Atman. </a:t>
            </a:r>
            <a:r>
              <a:rPr lang="fr-CA" b="1" dirty="0"/>
              <a:t>Beith = tractroide </a:t>
            </a:r>
            <a:r>
              <a:rPr lang="fr-CA" dirty="0"/>
              <a:t>= Brahma. (Aleph Hé Beith Hé)= Atman + Brahma.</a:t>
            </a: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Dualité fondamentale du Un. Le centre du 1</a:t>
            </a:r>
            <a:r>
              <a:rPr lang="fr-CA" sz="1200" b="1" kern="1200" baseline="30000" dirty="0">
                <a:solidFill>
                  <a:schemeClr val="tx1"/>
                </a:solidFill>
                <a:effectLst/>
                <a:latin typeface="+mn-lt"/>
                <a:ea typeface="+mn-ea"/>
                <a:cs typeface="+mn-cs"/>
              </a:rPr>
              <a:t>er</a:t>
            </a:r>
            <a:r>
              <a:rPr lang="fr-CA" sz="1200" b="1" kern="1200" dirty="0">
                <a:solidFill>
                  <a:schemeClr val="tx1"/>
                </a:solidFill>
                <a:effectLst/>
                <a:latin typeface="+mn-lt"/>
                <a:ea typeface="+mn-ea"/>
                <a:cs typeface="+mn-cs"/>
              </a:rPr>
              <a:t> cercle correspond à la circonférence du 2</a:t>
            </a:r>
            <a:r>
              <a:rPr lang="fr-CA" sz="1200" b="1" kern="1200" baseline="30000" dirty="0">
                <a:solidFill>
                  <a:schemeClr val="tx1"/>
                </a:solidFill>
                <a:effectLst/>
                <a:latin typeface="+mn-lt"/>
                <a:ea typeface="+mn-ea"/>
                <a:cs typeface="+mn-cs"/>
              </a:rPr>
              <a:t>e</a:t>
            </a:r>
            <a:r>
              <a:rPr lang="fr-CA" sz="1200" b="1" kern="1200" dirty="0">
                <a:solidFill>
                  <a:schemeClr val="tx1"/>
                </a:solidFill>
                <a:effectLst/>
                <a:latin typeface="+mn-lt"/>
                <a:ea typeface="+mn-ea"/>
                <a:cs typeface="+mn-cs"/>
              </a:rPr>
              <a:t> cercle et la circonférence du 1</a:t>
            </a:r>
            <a:r>
              <a:rPr lang="fr-CA" sz="1200" b="1" kern="1200" baseline="30000" dirty="0">
                <a:solidFill>
                  <a:schemeClr val="tx1"/>
                </a:solidFill>
                <a:effectLst/>
                <a:latin typeface="+mn-lt"/>
                <a:ea typeface="+mn-ea"/>
                <a:cs typeface="+mn-cs"/>
              </a:rPr>
              <a:t>er</a:t>
            </a:r>
            <a:r>
              <a:rPr lang="fr-CA" sz="1200" b="1" kern="1200" dirty="0">
                <a:solidFill>
                  <a:schemeClr val="tx1"/>
                </a:solidFill>
                <a:effectLst/>
                <a:latin typeface="+mn-lt"/>
                <a:ea typeface="+mn-ea"/>
                <a:cs typeface="+mn-cs"/>
              </a:rPr>
              <a:t>cercle correspond au centre du 2</a:t>
            </a:r>
            <a:r>
              <a:rPr lang="fr-CA" sz="1200" b="1" kern="1200" baseline="30000" dirty="0">
                <a:solidFill>
                  <a:schemeClr val="tx1"/>
                </a:solidFill>
                <a:effectLst/>
                <a:latin typeface="+mn-lt"/>
                <a:ea typeface="+mn-ea"/>
                <a:cs typeface="+mn-cs"/>
              </a:rPr>
              <a:t>e</a:t>
            </a:r>
            <a:r>
              <a:rPr lang="fr-CA" sz="1200" b="1" kern="1200" dirty="0">
                <a:solidFill>
                  <a:schemeClr val="tx1"/>
                </a:solidFill>
                <a:effectLst/>
                <a:latin typeface="+mn-lt"/>
                <a:ea typeface="+mn-ea"/>
                <a:cs typeface="+mn-cs"/>
              </a:rPr>
              <a:t> cercle.</a:t>
            </a:r>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 Centrifuge et centripète simultanés. Le fameux cercle dont le centre est partout et la circonférence nulle part de Pascal emprunté aux néo-platoniciens.</a:t>
            </a:r>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Le Non Un est un cercle non centré, donc ni centripète ni centrifuge.</a:t>
            </a:r>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36</a:t>
            </a:fld>
            <a:endParaRPr lang="fr-CA"/>
          </a:p>
        </p:txBody>
      </p:sp>
    </p:spTree>
    <p:extLst>
      <p:ext uri="{BB962C8B-B14F-4D97-AF65-F5344CB8AC3E}">
        <p14:creationId xmlns:p14="http://schemas.microsoft.com/office/powerpoint/2010/main" val="3568013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Équivalence vibratoire fonctionnelle entre tractroide et mandorle</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37</a:t>
            </a:fld>
            <a:endParaRPr lang="fr-CA"/>
          </a:p>
        </p:txBody>
      </p:sp>
    </p:spTree>
    <p:extLst>
      <p:ext uri="{BB962C8B-B14F-4D97-AF65-F5344CB8AC3E}">
        <p14:creationId xmlns:p14="http://schemas.microsoft.com/office/powerpoint/2010/main" val="291565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La SAS comporte</a:t>
            </a:r>
            <a:r>
              <a:rPr lang="fr-CA" baseline="0" dirty="0"/>
              <a:t> un plan équatorial quantique sémiotique, un axe  vertical subquantique sémantique et un centre métaquantique</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4</a:t>
            </a:fld>
            <a:endParaRPr lang="fr-CA" dirty="0"/>
          </a:p>
        </p:txBody>
      </p:sp>
    </p:spTree>
    <p:extLst>
      <p:ext uri="{BB962C8B-B14F-4D97-AF65-F5344CB8AC3E}">
        <p14:creationId xmlns:p14="http://schemas.microsoft.com/office/powerpoint/2010/main" val="208133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L’opérateur fait partie de l’opération de mesure. Un angle de 90 degrés fait la différence entre une vision corpusculaire et une vision ondulatoire. L’ondulatoire est orthogonal au</a:t>
            </a:r>
            <a:r>
              <a:rPr lang="fr-CA" baseline="0" dirty="0"/>
              <a:t> corpusculaire.</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6</a:t>
            </a:fld>
            <a:endParaRPr lang="fr-CA" dirty="0"/>
          </a:p>
        </p:txBody>
      </p:sp>
    </p:spTree>
    <p:extLst>
      <p:ext uri="{BB962C8B-B14F-4D97-AF65-F5344CB8AC3E}">
        <p14:creationId xmlns:p14="http://schemas.microsoft.com/office/powerpoint/2010/main" val="305407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Chaque logique permet de comprendre une physique</a:t>
            </a:r>
            <a:r>
              <a:rPr lang="fr-CA" baseline="0" dirty="0"/>
              <a:t> . Le modèle de structure absolue sphérique d’Abellio intègre toutes les logiques et permet de franchir les obstacles épistémologiques entre le quantique, le subquantique et le métaquantique.</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7</a:t>
            </a:fld>
            <a:endParaRPr lang="fr-CA" dirty="0"/>
          </a:p>
        </p:txBody>
      </p:sp>
    </p:spTree>
    <p:extLst>
      <p:ext uri="{BB962C8B-B14F-4D97-AF65-F5344CB8AC3E}">
        <p14:creationId xmlns:p14="http://schemas.microsoft.com/office/powerpoint/2010/main" val="3806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Nogier a découvert la résonance tissulaire. Chaque tissu embryonnaire résonne avec certains pigments</a:t>
            </a:r>
            <a:r>
              <a:rPr lang="fr-CA" baseline="0" dirty="0"/>
              <a:t> et pas avec d’autres. Le mésoderme est local intraembryonnaire et non local extraembryonnaire. Il résonne avec le fini du fœtus et l’infini de l’univers maternel.</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9</a:t>
            </a:fld>
            <a:endParaRPr lang="fr-CA" dirty="0"/>
          </a:p>
        </p:txBody>
      </p:sp>
    </p:spTree>
    <p:extLst>
      <p:ext uri="{BB962C8B-B14F-4D97-AF65-F5344CB8AC3E}">
        <p14:creationId xmlns:p14="http://schemas.microsoft.com/office/powerpoint/2010/main" val="6309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Vue globale du</a:t>
            </a:r>
            <a:r>
              <a:rPr lang="fr-CA" baseline="0" dirty="0"/>
              <a:t> cerveau triunique selon Mac Lean</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11</a:t>
            </a:fld>
            <a:endParaRPr lang="fr-CA" dirty="0"/>
          </a:p>
        </p:txBody>
      </p:sp>
    </p:spTree>
    <p:extLst>
      <p:ext uri="{BB962C8B-B14F-4D97-AF65-F5344CB8AC3E}">
        <p14:creationId xmlns:p14="http://schemas.microsoft.com/office/powerpoint/2010/main" val="258661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Reproduit à partir d’une ancienne version du site web</a:t>
            </a:r>
            <a:r>
              <a:rPr lang="fr-CA" baseline="0" dirty="0"/>
              <a:t> «l</a:t>
            </a:r>
            <a:r>
              <a:rPr lang="fr-CA" dirty="0"/>
              <a:t>e cerveau à tous</a:t>
            </a:r>
            <a:r>
              <a:rPr lang="fr-CA" baseline="0" dirty="0"/>
              <a:t> les étages». La Théorie de Mac Lean, qui est linéaire, a un grand intérêt pédagogique qu’une vision non linéaire pourra alors intégrer. Tronc cérébral contrôle OS et PS</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12</a:t>
            </a:fld>
            <a:endParaRPr lang="fr-CA" dirty="0"/>
          </a:p>
        </p:txBody>
      </p:sp>
    </p:spTree>
    <p:extLst>
      <p:ext uri="{BB962C8B-B14F-4D97-AF65-F5344CB8AC3E}">
        <p14:creationId xmlns:p14="http://schemas.microsoft.com/office/powerpoint/2010/main" val="1123350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Reproduit à partir d’une ancienne version du site web</a:t>
            </a:r>
            <a:r>
              <a:rPr lang="fr-CA" baseline="0" dirty="0"/>
              <a:t> «l</a:t>
            </a:r>
            <a:r>
              <a:rPr lang="fr-CA" dirty="0"/>
              <a:t>e cerveau à tous</a:t>
            </a:r>
            <a:r>
              <a:rPr lang="fr-CA" baseline="0" dirty="0"/>
              <a:t> les étages». Théorie de Mac Lean. Émotions, automatismes. Croyances.</a:t>
            </a:r>
            <a:endParaRPr lang="fr-CA" dirty="0"/>
          </a:p>
          <a:p>
            <a:r>
              <a:rPr lang="fr-CA" dirty="0"/>
              <a:t> </a:t>
            </a:r>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13</a:t>
            </a:fld>
            <a:endParaRPr lang="fr-CA" dirty="0"/>
          </a:p>
        </p:txBody>
      </p:sp>
    </p:spTree>
    <p:extLst>
      <p:ext uri="{BB962C8B-B14F-4D97-AF65-F5344CB8AC3E}">
        <p14:creationId xmlns:p14="http://schemas.microsoft.com/office/powerpoint/2010/main" val="308119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a:p>
        </p:txBody>
      </p:sp>
      <p:sp>
        <p:nvSpPr>
          <p:cNvPr id="4" name="Espace réservé de la date 3"/>
          <p:cNvSpPr>
            <a:spLocks noGrp="1"/>
          </p:cNvSpPr>
          <p:nvPr>
            <p:ph type="dt" sz="half" idx="10"/>
          </p:nvPr>
        </p:nvSpPr>
        <p:spPr/>
        <p:txBody>
          <a:bodyPr/>
          <a:lstStyle/>
          <a:p>
            <a:fld id="{4A593BE7-8D0E-4085-91F8-F0D386AB011E}" type="datetimeFigureOut">
              <a:rPr lang="fr-CA" smtClean="0"/>
              <a:t>2017-03-16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0FA5FFF-4C94-4701-A9C0-19367D31843E}" type="slidenum">
              <a:rPr lang="fr-CA" smtClean="0"/>
              <a:t>‹N°›</a:t>
            </a:fld>
            <a:endParaRPr lang="fr-CA"/>
          </a:p>
        </p:txBody>
      </p:sp>
    </p:spTree>
    <p:extLst>
      <p:ext uri="{BB962C8B-B14F-4D97-AF65-F5344CB8AC3E}">
        <p14:creationId xmlns:p14="http://schemas.microsoft.com/office/powerpoint/2010/main" val="116027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A593BE7-8D0E-4085-91F8-F0D386AB011E}" type="datetimeFigureOut">
              <a:rPr lang="fr-CA" smtClean="0"/>
              <a:t>2017-03-16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0FA5FFF-4C94-4701-A9C0-19367D31843E}" type="slidenum">
              <a:rPr lang="fr-CA" smtClean="0"/>
              <a:t>‹N°›</a:t>
            </a:fld>
            <a:endParaRPr lang="fr-CA"/>
          </a:p>
        </p:txBody>
      </p:sp>
    </p:spTree>
    <p:extLst>
      <p:ext uri="{BB962C8B-B14F-4D97-AF65-F5344CB8AC3E}">
        <p14:creationId xmlns:p14="http://schemas.microsoft.com/office/powerpoint/2010/main" val="355061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A593BE7-8D0E-4085-91F8-F0D386AB011E}" type="datetimeFigureOut">
              <a:rPr lang="fr-CA" smtClean="0"/>
              <a:t>2017-03-16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0FA5FFF-4C94-4701-A9C0-19367D31843E}" type="slidenum">
              <a:rPr lang="fr-CA" smtClean="0"/>
              <a:t>‹N°›</a:t>
            </a:fld>
            <a:endParaRPr lang="fr-CA"/>
          </a:p>
        </p:txBody>
      </p:sp>
    </p:spTree>
    <p:extLst>
      <p:ext uri="{BB962C8B-B14F-4D97-AF65-F5344CB8AC3E}">
        <p14:creationId xmlns:p14="http://schemas.microsoft.com/office/powerpoint/2010/main" val="41156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A593BE7-8D0E-4085-91F8-F0D386AB011E}" type="datetimeFigureOut">
              <a:rPr lang="fr-CA" smtClean="0"/>
              <a:t>2017-03-16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0FA5FFF-4C94-4701-A9C0-19367D31843E}" type="slidenum">
              <a:rPr lang="fr-CA" smtClean="0"/>
              <a:t>‹N°›</a:t>
            </a:fld>
            <a:endParaRPr lang="fr-CA"/>
          </a:p>
        </p:txBody>
      </p:sp>
    </p:spTree>
    <p:extLst>
      <p:ext uri="{BB962C8B-B14F-4D97-AF65-F5344CB8AC3E}">
        <p14:creationId xmlns:p14="http://schemas.microsoft.com/office/powerpoint/2010/main" val="37286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A593BE7-8D0E-4085-91F8-F0D386AB011E}" type="datetimeFigureOut">
              <a:rPr lang="fr-CA" smtClean="0"/>
              <a:t>2017-03-16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0FA5FFF-4C94-4701-A9C0-19367D31843E}" type="slidenum">
              <a:rPr lang="fr-CA" smtClean="0"/>
              <a:t>‹N°›</a:t>
            </a:fld>
            <a:endParaRPr lang="fr-CA"/>
          </a:p>
        </p:txBody>
      </p:sp>
    </p:spTree>
    <p:extLst>
      <p:ext uri="{BB962C8B-B14F-4D97-AF65-F5344CB8AC3E}">
        <p14:creationId xmlns:p14="http://schemas.microsoft.com/office/powerpoint/2010/main" val="401324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4A593BE7-8D0E-4085-91F8-F0D386AB011E}" type="datetimeFigureOut">
              <a:rPr lang="fr-CA" smtClean="0"/>
              <a:t>2017-03-16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0FA5FFF-4C94-4701-A9C0-19367D31843E}" type="slidenum">
              <a:rPr lang="fr-CA" smtClean="0"/>
              <a:t>‹N°›</a:t>
            </a:fld>
            <a:endParaRPr lang="fr-CA"/>
          </a:p>
        </p:txBody>
      </p:sp>
    </p:spTree>
    <p:extLst>
      <p:ext uri="{BB962C8B-B14F-4D97-AF65-F5344CB8AC3E}">
        <p14:creationId xmlns:p14="http://schemas.microsoft.com/office/powerpoint/2010/main" val="133163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4A593BE7-8D0E-4085-91F8-F0D386AB011E}" type="datetimeFigureOut">
              <a:rPr lang="fr-CA" smtClean="0"/>
              <a:t>2017-03-16</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F0FA5FFF-4C94-4701-A9C0-19367D31843E}" type="slidenum">
              <a:rPr lang="fr-CA" smtClean="0"/>
              <a:t>‹N°›</a:t>
            </a:fld>
            <a:endParaRPr lang="fr-CA"/>
          </a:p>
        </p:txBody>
      </p:sp>
    </p:spTree>
    <p:extLst>
      <p:ext uri="{BB962C8B-B14F-4D97-AF65-F5344CB8AC3E}">
        <p14:creationId xmlns:p14="http://schemas.microsoft.com/office/powerpoint/2010/main" val="413952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4A593BE7-8D0E-4085-91F8-F0D386AB011E}" type="datetimeFigureOut">
              <a:rPr lang="fr-CA" smtClean="0"/>
              <a:t>2017-03-16</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F0FA5FFF-4C94-4701-A9C0-19367D31843E}" type="slidenum">
              <a:rPr lang="fr-CA" smtClean="0"/>
              <a:t>‹N°›</a:t>
            </a:fld>
            <a:endParaRPr lang="fr-CA"/>
          </a:p>
        </p:txBody>
      </p:sp>
    </p:spTree>
    <p:extLst>
      <p:ext uri="{BB962C8B-B14F-4D97-AF65-F5344CB8AC3E}">
        <p14:creationId xmlns:p14="http://schemas.microsoft.com/office/powerpoint/2010/main" val="170180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593BE7-8D0E-4085-91F8-F0D386AB011E}" type="datetimeFigureOut">
              <a:rPr lang="fr-CA" smtClean="0"/>
              <a:t>2017-03-16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F0FA5FFF-4C94-4701-A9C0-19367D31843E}" type="slidenum">
              <a:rPr lang="fr-CA" smtClean="0"/>
              <a:t>‹N°›</a:t>
            </a:fld>
            <a:endParaRPr lang="fr-CA"/>
          </a:p>
        </p:txBody>
      </p:sp>
    </p:spTree>
    <p:extLst>
      <p:ext uri="{BB962C8B-B14F-4D97-AF65-F5344CB8AC3E}">
        <p14:creationId xmlns:p14="http://schemas.microsoft.com/office/powerpoint/2010/main" val="414626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A593BE7-8D0E-4085-91F8-F0D386AB011E}" type="datetimeFigureOut">
              <a:rPr lang="fr-CA" smtClean="0"/>
              <a:t>2017-03-16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0FA5FFF-4C94-4701-A9C0-19367D31843E}" type="slidenum">
              <a:rPr lang="fr-CA" smtClean="0"/>
              <a:t>‹N°›</a:t>
            </a:fld>
            <a:endParaRPr lang="fr-CA"/>
          </a:p>
        </p:txBody>
      </p:sp>
    </p:spTree>
    <p:extLst>
      <p:ext uri="{BB962C8B-B14F-4D97-AF65-F5344CB8AC3E}">
        <p14:creationId xmlns:p14="http://schemas.microsoft.com/office/powerpoint/2010/main" val="312271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A593BE7-8D0E-4085-91F8-F0D386AB011E}" type="datetimeFigureOut">
              <a:rPr lang="fr-CA" smtClean="0"/>
              <a:t>2017-03-16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0FA5FFF-4C94-4701-A9C0-19367D31843E}" type="slidenum">
              <a:rPr lang="fr-CA" smtClean="0"/>
              <a:t>‹N°›</a:t>
            </a:fld>
            <a:endParaRPr lang="fr-CA"/>
          </a:p>
        </p:txBody>
      </p:sp>
    </p:spTree>
    <p:extLst>
      <p:ext uri="{BB962C8B-B14F-4D97-AF65-F5344CB8AC3E}">
        <p14:creationId xmlns:p14="http://schemas.microsoft.com/office/powerpoint/2010/main" val="200116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93BE7-8D0E-4085-91F8-F0D386AB011E}" type="datetimeFigureOut">
              <a:rPr lang="fr-CA" smtClean="0"/>
              <a:t>2017-03-16</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A5FFF-4C94-4701-A9C0-19367D31843E}" type="slidenum">
              <a:rPr lang="fr-CA" smtClean="0"/>
              <a:t>‹N°›</a:t>
            </a:fld>
            <a:endParaRPr lang="fr-CA"/>
          </a:p>
        </p:txBody>
      </p:sp>
    </p:spTree>
    <p:extLst>
      <p:ext uri="{BB962C8B-B14F-4D97-AF65-F5344CB8AC3E}">
        <p14:creationId xmlns:p14="http://schemas.microsoft.com/office/powerpoint/2010/main" val="425785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3.gif"/></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3.gif"/></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CA" b="1" dirty="0"/>
              <a:t>Biosémantique du Stress</a:t>
            </a:r>
            <a:br>
              <a:rPr lang="fr-CA" dirty="0"/>
            </a:br>
            <a:r>
              <a:rPr lang="fr-CA" sz="4400" dirty="0">
                <a:solidFill>
                  <a:srgbClr val="FF0000"/>
                </a:solidFill>
              </a:rPr>
              <a:t>résonance  mésodermique</a:t>
            </a:r>
            <a:br>
              <a:rPr lang="fr-CA" dirty="0"/>
            </a:br>
            <a:endParaRPr lang="fr-CA" dirty="0"/>
          </a:p>
        </p:txBody>
      </p:sp>
      <p:sp>
        <p:nvSpPr>
          <p:cNvPr id="3" name="Sous-titre 2"/>
          <p:cNvSpPr>
            <a:spLocks noGrp="1"/>
          </p:cNvSpPr>
          <p:nvPr>
            <p:ph type="subTitle" idx="1"/>
          </p:nvPr>
        </p:nvSpPr>
        <p:spPr/>
        <p:txBody>
          <a:bodyPr>
            <a:normAutofit lnSpcReduction="10000"/>
          </a:bodyPr>
          <a:lstStyle/>
          <a:p>
            <a:r>
              <a:rPr lang="fr-CA" b="1" dirty="0"/>
              <a:t>Quantique </a:t>
            </a:r>
            <a:r>
              <a:rPr lang="fr-CA" dirty="0"/>
              <a:t>≈ sémiotique</a:t>
            </a:r>
            <a:r>
              <a:rPr lang="fr-CA" b="1" dirty="0"/>
              <a:t> </a:t>
            </a:r>
            <a:r>
              <a:rPr lang="fr-CA" dirty="0"/>
              <a:t>≈ </a:t>
            </a:r>
            <a:r>
              <a:rPr lang="fr-CA" b="1" dirty="0">
                <a:solidFill>
                  <a:srgbClr val="FF0000"/>
                </a:solidFill>
              </a:rPr>
              <a:t>signes</a:t>
            </a:r>
          </a:p>
          <a:p>
            <a:r>
              <a:rPr lang="fr-CA" b="1" dirty="0"/>
              <a:t>     Subquantique </a:t>
            </a:r>
            <a:r>
              <a:rPr lang="fr-CA" dirty="0"/>
              <a:t>≈ sémantique</a:t>
            </a:r>
            <a:r>
              <a:rPr lang="fr-CA" b="1" dirty="0"/>
              <a:t>  </a:t>
            </a:r>
            <a:r>
              <a:rPr lang="fr-CA" dirty="0"/>
              <a:t>≈ </a:t>
            </a:r>
            <a:r>
              <a:rPr lang="fr-CA" b="1" dirty="0">
                <a:solidFill>
                  <a:srgbClr val="FF0000"/>
                </a:solidFill>
              </a:rPr>
              <a:t>Sens</a:t>
            </a:r>
          </a:p>
          <a:p>
            <a:r>
              <a:rPr lang="fr-CA" b="1" dirty="0"/>
              <a:t>Une résonance est une rétroaction</a:t>
            </a:r>
            <a:r>
              <a:rPr lang="fr-CA" dirty="0"/>
              <a:t> ≈ </a:t>
            </a:r>
            <a:r>
              <a:rPr lang="fr-CA" b="1" dirty="0">
                <a:solidFill>
                  <a:srgbClr val="FF0000"/>
                </a:solidFill>
              </a:rPr>
              <a:t>amplification </a:t>
            </a:r>
          </a:p>
          <a:p>
            <a:r>
              <a:rPr lang="fr-CA" dirty="0"/>
              <a:t> </a:t>
            </a:r>
          </a:p>
        </p:txBody>
      </p:sp>
    </p:spTree>
    <p:extLst>
      <p:ext uri="{BB962C8B-B14F-4D97-AF65-F5344CB8AC3E}">
        <p14:creationId xmlns:p14="http://schemas.microsoft.com/office/powerpoint/2010/main" val="1081286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000" b="1" dirty="0"/>
              <a:t>Résonances tissulaires et équivalents vibratoires</a:t>
            </a:r>
          </a:p>
        </p:txBody>
      </p:sp>
      <p:sp>
        <p:nvSpPr>
          <p:cNvPr id="3" name="Espace réservé du contenu 2"/>
          <p:cNvSpPr>
            <a:spLocks noGrp="1"/>
          </p:cNvSpPr>
          <p:nvPr>
            <p:ph idx="1"/>
          </p:nvPr>
        </p:nvSpPr>
        <p:spPr/>
        <p:txBody>
          <a:bodyPr>
            <a:normAutofit fontScale="85000" lnSpcReduction="20000"/>
          </a:bodyPr>
          <a:lstStyle/>
          <a:p>
            <a:r>
              <a:rPr lang="fr-CA" dirty="0"/>
              <a:t>Endoderme = tube digestif, poumons = </a:t>
            </a:r>
            <a:r>
              <a:rPr lang="fr-CA" dirty="0">
                <a:solidFill>
                  <a:srgbClr val="FF0000"/>
                </a:solidFill>
              </a:rPr>
              <a:t>Espace local </a:t>
            </a:r>
          </a:p>
          <a:p>
            <a:pPr marL="0" indent="0">
              <a:buNone/>
            </a:pPr>
            <a:r>
              <a:rPr lang="fr-CA" dirty="0"/>
              <a:t>                         = dynamisme eau = hydrogène (= cancer)</a:t>
            </a:r>
          </a:p>
          <a:p>
            <a:endParaRPr lang="fr-CA" dirty="0"/>
          </a:p>
          <a:p>
            <a:r>
              <a:rPr lang="fr-CA" dirty="0"/>
              <a:t>Ectoderme = peau, système nerveux et sens, mitochondries</a:t>
            </a:r>
          </a:p>
          <a:p>
            <a:pPr marL="0" indent="0">
              <a:buNone/>
            </a:pPr>
            <a:r>
              <a:rPr lang="fr-CA" dirty="0"/>
              <a:t>                        = dynamisme air= oxygène = </a:t>
            </a:r>
            <a:r>
              <a:rPr lang="fr-CA" dirty="0">
                <a:solidFill>
                  <a:srgbClr val="FF0000"/>
                </a:solidFill>
              </a:rPr>
              <a:t>Temps local</a:t>
            </a:r>
          </a:p>
          <a:p>
            <a:endParaRPr lang="fr-CA" dirty="0"/>
          </a:p>
          <a:p>
            <a:r>
              <a:rPr lang="fr-CA" dirty="0"/>
              <a:t>Mésoderme intra = cardiovasculaire, muscles </a:t>
            </a:r>
          </a:p>
          <a:p>
            <a:pPr marL="0" indent="0">
              <a:buNone/>
            </a:pPr>
            <a:r>
              <a:rPr lang="fr-CA" dirty="0"/>
              <a:t>                        = dynamisme  feu = </a:t>
            </a:r>
            <a:r>
              <a:rPr lang="fr-CA" dirty="0">
                <a:solidFill>
                  <a:srgbClr val="FF0000"/>
                </a:solidFill>
              </a:rPr>
              <a:t>Temps non local</a:t>
            </a:r>
          </a:p>
          <a:p>
            <a:endParaRPr lang="fr-CA" dirty="0"/>
          </a:p>
          <a:p>
            <a:r>
              <a:rPr lang="fr-CA" dirty="0"/>
              <a:t>Mésoderme extra = tissu conjonctif, péris= dynamisme terre(germes)</a:t>
            </a:r>
          </a:p>
          <a:p>
            <a:pPr marL="0" indent="0">
              <a:buNone/>
            </a:pPr>
            <a:r>
              <a:rPr lang="fr-CA" dirty="0"/>
              <a:t>                       = espace de l’espèce = </a:t>
            </a:r>
            <a:r>
              <a:rPr lang="fr-CA" dirty="0">
                <a:solidFill>
                  <a:srgbClr val="FF0000"/>
                </a:solidFill>
              </a:rPr>
              <a:t>Espace non local</a:t>
            </a:r>
            <a:endParaRPr lang="fr-CA" dirty="0"/>
          </a:p>
        </p:txBody>
      </p:sp>
    </p:spTree>
    <p:extLst>
      <p:ext uri="{BB962C8B-B14F-4D97-AF65-F5344CB8AC3E}">
        <p14:creationId xmlns:p14="http://schemas.microsoft.com/office/powerpoint/2010/main" val="399902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Égo et neurobiologie</a:t>
            </a:r>
          </a:p>
        </p:txBody>
      </p:sp>
      <p:pic>
        <p:nvPicPr>
          <p:cNvPr id="26626" name="Picture 2" descr="C:\Users\Jean\Pictures\cerveau truinique 03.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901440" y="2148110"/>
            <a:ext cx="4389120" cy="3706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63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3600" dirty="0"/>
              <a:t>Équivalence vibratoire </a:t>
            </a:r>
            <a:br>
              <a:rPr lang="fr-CA" sz="3600" dirty="0"/>
            </a:br>
            <a:r>
              <a:rPr lang="fr-CA" sz="3600" dirty="0"/>
              <a:t>entre cerveau reptilien et moi superficiel inconscient</a:t>
            </a:r>
            <a:br>
              <a:rPr lang="fr-CA" sz="3600" dirty="0"/>
            </a:br>
            <a:endParaRPr lang="fr-CA" sz="3600" dirty="0"/>
          </a:p>
        </p:txBody>
      </p:sp>
      <p:pic>
        <p:nvPicPr>
          <p:cNvPr id="27650" name="Picture 2" descr="C:\Users\Jean\Pictures\cerveau truinique 0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828799" y="2295939"/>
            <a:ext cx="8299174" cy="393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1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4800" dirty="0"/>
              <a:t>Équivalence vibratoire </a:t>
            </a:r>
            <a:br>
              <a:rPr lang="fr-CA" dirty="0"/>
            </a:br>
            <a:r>
              <a:rPr lang="fr-CA" dirty="0"/>
              <a:t>entre </a:t>
            </a:r>
            <a:r>
              <a:rPr lang="fr-CA" dirty="0">
                <a:solidFill>
                  <a:srgbClr val="FF0000"/>
                </a:solidFill>
              </a:rPr>
              <a:t>cerveau</a:t>
            </a:r>
            <a:r>
              <a:rPr lang="fr-CA" dirty="0"/>
              <a:t> </a:t>
            </a:r>
            <a:r>
              <a:rPr lang="fr-CA" dirty="0">
                <a:solidFill>
                  <a:srgbClr val="FF0000"/>
                </a:solidFill>
              </a:rPr>
              <a:t>limbique</a:t>
            </a:r>
            <a:r>
              <a:rPr lang="fr-CA" dirty="0"/>
              <a:t> et égo</a:t>
            </a:r>
          </a:p>
        </p:txBody>
      </p:sp>
      <p:pic>
        <p:nvPicPr>
          <p:cNvPr id="28674" name="Picture 2" descr="C:\Users\Jean\Pictures\cerveau truinique 0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32452" y="1690688"/>
            <a:ext cx="9134062" cy="454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9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Équivalence vibratoire </a:t>
            </a:r>
            <a:br>
              <a:rPr lang="fr-CA" dirty="0"/>
            </a:br>
            <a:r>
              <a:rPr lang="fr-CA" dirty="0"/>
              <a:t>entre </a:t>
            </a:r>
            <a:r>
              <a:rPr lang="fr-CA" dirty="0">
                <a:solidFill>
                  <a:srgbClr val="FF0000"/>
                </a:solidFill>
              </a:rPr>
              <a:t>néocortex</a:t>
            </a:r>
            <a:r>
              <a:rPr lang="fr-CA" dirty="0"/>
              <a:t> et </a:t>
            </a:r>
            <a:r>
              <a:rPr lang="fr-CA" dirty="0">
                <a:solidFill>
                  <a:srgbClr val="FF0000"/>
                </a:solidFill>
              </a:rPr>
              <a:t>alter égo</a:t>
            </a:r>
          </a:p>
        </p:txBody>
      </p:sp>
      <p:pic>
        <p:nvPicPr>
          <p:cNvPr id="29698" name="Picture 2" descr="C:\Users\Jean\Pictures\cerveau truinique 06.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480930" y="1690689"/>
            <a:ext cx="9382540" cy="483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708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 </a:t>
            </a:r>
            <a:r>
              <a:rPr lang="fr-CA" b="1" dirty="0"/>
              <a:t>Résonance biosémantique mésodermique</a:t>
            </a:r>
          </a:p>
        </p:txBody>
      </p:sp>
      <p:pic>
        <p:nvPicPr>
          <p:cNvPr id="4" name="Espace réservé du contenu 3" descr="C:\Users\Jean\Pictures\spectre matière-anti.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0643" y="1555423"/>
            <a:ext cx="8606673" cy="5180027"/>
          </a:xfrm>
          <a:prstGeom prst="rect">
            <a:avLst/>
          </a:prstGeom>
          <a:noFill/>
          <a:ln>
            <a:noFill/>
          </a:ln>
        </p:spPr>
      </p:pic>
    </p:spTree>
    <p:extLst>
      <p:ext uri="{BB962C8B-B14F-4D97-AF65-F5344CB8AC3E}">
        <p14:creationId xmlns:p14="http://schemas.microsoft.com/office/powerpoint/2010/main" val="140022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9616" y="1600201"/>
            <a:ext cx="8028384" cy="4525963"/>
          </a:xfrm>
        </p:spPr>
        <p:txBody>
          <a:bodyPr/>
          <a:lstStyle/>
          <a:p>
            <a:endParaRPr lang="fr-CA" dirty="0"/>
          </a:p>
        </p:txBody>
      </p:sp>
      <p:graphicFrame>
        <p:nvGraphicFramePr>
          <p:cNvPr id="4" name="Objet 3"/>
          <p:cNvGraphicFramePr>
            <a:graphicFrameLocks noChangeAspect="1"/>
          </p:cNvGraphicFramePr>
          <p:nvPr>
            <p:extLst/>
          </p:nvPr>
        </p:nvGraphicFramePr>
        <p:xfrm>
          <a:off x="1631505" y="384678"/>
          <a:ext cx="9005655" cy="7364803"/>
        </p:xfrm>
        <a:graphic>
          <a:graphicData uri="http://schemas.openxmlformats.org/presentationml/2006/ole">
            <mc:AlternateContent xmlns:mc="http://schemas.openxmlformats.org/markup-compatibility/2006">
              <mc:Choice xmlns:v="urn:schemas-microsoft-com:vml" Requires="v">
                <p:oleObj spid="_x0000_s6296" name="Acrobat Document" r:id="rId4" imgW="10051560" imgH="7784640" progId="AcroExch.Document.7">
                  <p:embed/>
                </p:oleObj>
              </mc:Choice>
              <mc:Fallback>
                <p:oleObj name="Acrobat Document" r:id="rId4" imgW="10051560" imgH="7784640" progId="AcroExch.Document.7">
                  <p:embed/>
                  <p:pic>
                    <p:nvPicPr>
                      <p:cNvPr id="4" name="Obje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505" y="384678"/>
                        <a:ext cx="9005655" cy="7364803"/>
                      </a:xfrm>
                      <a:prstGeom prst="rect">
                        <a:avLst/>
                      </a:prstGeom>
                      <a:noFill/>
                      <a:extLst/>
                    </p:spPr>
                  </p:pic>
                </p:oleObj>
              </mc:Fallback>
            </mc:AlternateContent>
          </a:graphicData>
        </a:graphic>
      </p:graphicFrame>
      <p:grpSp>
        <p:nvGrpSpPr>
          <p:cNvPr id="5" name="Groupe 4"/>
          <p:cNvGrpSpPr/>
          <p:nvPr/>
        </p:nvGrpSpPr>
        <p:grpSpPr>
          <a:xfrm>
            <a:off x="2079763" y="773832"/>
            <a:ext cx="7766538" cy="1143000"/>
            <a:chOff x="314577" y="0"/>
            <a:chExt cx="7766538" cy="1143000"/>
          </a:xfrm>
        </p:grpSpPr>
        <p:sp>
          <p:nvSpPr>
            <p:cNvPr id="6" name="Rectangle à coins arrondis 5"/>
            <p:cNvSpPr/>
            <p:nvPr/>
          </p:nvSpPr>
          <p:spPr>
            <a:xfrm>
              <a:off x="314577" y="0"/>
              <a:ext cx="7766538"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endParaRPr lang="fr-CA" dirty="0"/>
            </a:p>
          </p:txBody>
        </p:sp>
        <p:sp>
          <p:nvSpPr>
            <p:cNvPr id="7" name="Rectangle 6"/>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3200" dirty="0"/>
                <a:t>Résonance biosémantique mésodermique</a:t>
              </a:r>
            </a:p>
          </p:txBody>
        </p:sp>
      </p:grpSp>
      <p:sp>
        <p:nvSpPr>
          <p:cNvPr id="9" name="ZoneTexte 8"/>
          <p:cNvSpPr txBox="1"/>
          <p:nvPr/>
        </p:nvSpPr>
        <p:spPr>
          <a:xfrm>
            <a:off x="2423592" y="2060849"/>
            <a:ext cx="6696744" cy="461665"/>
          </a:xfrm>
          <a:prstGeom prst="rect">
            <a:avLst/>
          </a:prstGeom>
          <a:noFill/>
        </p:spPr>
        <p:txBody>
          <a:bodyPr wrap="square" rtlCol="0">
            <a:spAutoFit/>
          </a:bodyPr>
          <a:lstStyle/>
          <a:p>
            <a:r>
              <a:rPr lang="fr-CA" sz="2400" b="1" dirty="0"/>
              <a:t>Spectre vibratoire matière/antimatière (aura)</a:t>
            </a:r>
          </a:p>
        </p:txBody>
      </p:sp>
    </p:spTree>
    <p:extLst>
      <p:ext uri="{BB962C8B-B14F-4D97-AF65-F5344CB8AC3E}">
        <p14:creationId xmlns:p14="http://schemas.microsoft.com/office/powerpoint/2010/main" val="3402488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       Oreille hologramme du cerveau </a:t>
            </a:r>
            <a:br>
              <a:rPr lang="fr-CA" b="1" dirty="0"/>
            </a:br>
            <a:r>
              <a:rPr lang="fr-CA" b="1" dirty="0"/>
              <a:t>       Cerveau hologramme du corps</a:t>
            </a:r>
          </a:p>
        </p:txBody>
      </p:sp>
      <p:sp>
        <p:nvSpPr>
          <p:cNvPr id="3" name="Espace réservé du contenu 2"/>
          <p:cNvSpPr>
            <a:spLocks noGrp="1"/>
          </p:cNvSpPr>
          <p:nvPr>
            <p:ph idx="1"/>
          </p:nvPr>
        </p:nvSpPr>
        <p:spPr/>
        <p:txBody>
          <a:bodyPr>
            <a:normAutofit/>
          </a:bodyPr>
          <a:lstStyle/>
          <a:p>
            <a:r>
              <a:rPr lang="fr-CA" dirty="0"/>
              <a:t> 4 dynamismes biochimiques pigmentaires = </a:t>
            </a:r>
            <a:r>
              <a:rPr lang="fr-CA" dirty="0">
                <a:solidFill>
                  <a:srgbClr val="FF0000"/>
                </a:solidFill>
              </a:rPr>
              <a:t>corps physique= réel</a:t>
            </a:r>
          </a:p>
          <a:p>
            <a:pPr marL="0" indent="0">
              <a:buNone/>
            </a:pPr>
            <a:r>
              <a:rPr lang="fr-CA" dirty="0"/>
              <a:t>                              = matière</a:t>
            </a:r>
          </a:p>
          <a:p>
            <a:pPr marL="0" indent="0">
              <a:buNone/>
            </a:pPr>
            <a:r>
              <a:rPr lang="fr-CA" dirty="0"/>
              <a:t>                              = égo</a:t>
            </a:r>
          </a:p>
          <a:p>
            <a:pPr marL="0" indent="0">
              <a:buNone/>
            </a:pPr>
            <a:r>
              <a:rPr lang="fr-CA" dirty="0"/>
              <a:t>                              = </a:t>
            </a:r>
            <a:r>
              <a:rPr lang="fr-CA" b="1" dirty="0"/>
              <a:t>système limbique</a:t>
            </a:r>
          </a:p>
          <a:p>
            <a:r>
              <a:rPr lang="fr-CA" dirty="0"/>
              <a:t>4 dynamismes  idéographiques </a:t>
            </a:r>
            <a:r>
              <a:rPr lang="fr-CA" dirty="0">
                <a:solidFill>
                  <a:srgbClr val="FF0000"/>
                </a:solidFill>
              </a:rPr>
              <a:t>= corps subtil = imaginel</a:t>
            </a:r>
          </a:p>
          <a:p>
            <a:pPr marL="0" indent="0">
              <a:buNone/>
            </a:pPr>
            <a:r>
              <a:rPr lang="fr-CA" dirty="0"/>
              <a:t>                             = antimatière</a:t>
            </a:r>
          </a:p>
          <a:p>
            <a:pPr marL="0" indent="0">
              <a:buNone/>
            </a:pPr>
            <a:r>
              <a:rPr lang="fr-CA" dirty="0"/>
              <a:t>                             = alter égo </a:t>
            </a:r>
          </a:p>
          <a:p>
            <a:pPr marL="0" indent="0">
              <a:buNone/>
            </a:pPr>
            <a:r>
              <a:rPr lang="fr-CA" dirty="0"/>
              <a:t>                             = </a:t>
            </a:r>
            <a:r>
              <a:rPr lang="fr-CA" b="1" dirty="0"/>
              <a:t>néocortex</a:t>
            </a:r>
          </a:p>
        </p:txBody>
      </p:sp>
    </p:spTree>
    <p:extLst>
      <p:ext uri="{BB962C8B-B14F-4D97-AF65-F5344CB8AC3E}">
        <p14:creationId xmlns:p14="http://schemas.microsoft.com/office/powerpoint/2010/main" val="3570008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2324100" y="514350"/>
          <a:ext cx="7543800" cy="5829300"/>
        </p:xfrm>
        <a:graphic>
          <a:graphicData uri="http://schemas.openxmlformats.org/presentationml/2006/ole">
            <mc:AlternateContent xmlns:mc="http://schemas.openxmlformats.org/markup-compatibility/2006">
              <mc:Choice xmlns:v="urn:schemas-microsoft-com:vml" Requires="v">
                <p:oleObj spid="_x0000_s7316" name="Acrobat Document" r:id="rId4" imgW="10051560" imgH="7784640" progId="AcroExch.Document.7">
                  <p:embed/>
                </p:oleObj>
              </mc:Choice>
              <mc:Fallback>
                <p:oleObj name="Acrobat Document" r:id="rId4" imgW="10051560" imgH="7784640" progId="AcroExch.Document.7">
                  <p:embed/>
                  <p:pic>
                    <p:nvPicPr>
                      <p:cNvPr id="4" name="Obje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514350"/>
                        <a:ext cx="7543800" cy="582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7042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1919537" y="1124744"/>
          <a:ext cx="8431241" cy="6515050"/>
        </p:xfrm>
        <a:graphic>
          <a:graphicData uri="http://schemas.openxmlformats.org/presentationml/2006/ole">
            <mc:AlternateContent xmlns:mc="http://schemas.openxmlformats.org/markup-compatibility/2006">
              <mc:Choice xmlns:v="urn:schemas-microsoft-com:vml" Requires="v">
                <p:oleObj spid="_x0000_s8340" name="Acrobat Document" r:id="rId4" imgW="10051560" imgH="7784640" progId="AcroExch.Document.7">
                  <p:embed/>
                </p:oleObj>
              </mc:Choice>
              <mc:Fallback>
                <p:oleObj name="Acrobat Document" r:id="rId4" imgW="10051560" imgH="7784640" progId="AcroExch.Document.7">
                  <p:embed/>
                  <p:pic>
                    <p:nvPicPr>
                      <p:cNvPr id="4" name="Obje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537" y="1124744"/>
                        <a:ext cx="8431241" cy="6515050"/>
                      </a:xfrm>
                      <a:prstGeom prst="rect">
                        <a:avLst/>
                      </a:prstGeom>
                      <a:noFill/>
                      <a:extLst/>
                    </p:spPr>
                  </p:pic>
                </p:oleObj>
              </mc:Fallback>
            </mc:AlternateContent>
          </a:graphicData>
        </a:graphic>
      </p:graphicFrame>
      <p:grpSp>
        <p:nvGrpSpPr>
          <p:cNvPr id="6" name="Groupe 5"/>
          <p:cNvGrpSpPr/>
          <p:nvPr/>
        </p:nvGrpSpPr>
        <p:grpSpPr>
          <a:xfrm>
            <a:off x="2079763" y="773832"/>
            <a:ext cx="7766538" cy="1143000"/>
            <a:chOff x="314577" y="0"/>
            <a:chExt cx="7766538" cy="1143000"/>
          </a:xfrm>
        </p:grpSpPr>
        <p:sp>
          <p:nvSpPr>
            <p:cNvPr id="7" name="Rectangle à coins arrondis 6"/>
            <p:cNvSpPr/>
            <p:nvPr/>
          </p:nvSpPr>
          <p:spPr>
            <a:xfrm>
              <a:off x="314577" y="0"/>
              <a:ext cx="7766538"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endParaRPr lang="fr-CA" dirty="0"/>
            </a:p>
          </p:txBody>
        </p:sp>
        <p:sp>
          <p:nvSpPr>
            <p:cNvPr id="8" name="Rectangle 7"/>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2800" b="1" dirty="0"/>
                <a:t>Embryogénèse ≈ Cosmogénèse</a:t>
              </a:r>
            </a:p>
          </p:txBody>
        </p:sp>
      </p:grpSp>
    </p:spTree>
    <p:extLst>
      <p:ext uri="{BB962C8B-B14F-4D97-AF65-F5344CB8AC3E}">
        <p14:creationId xmlns:p14="http://schemas.microsoft.com/office/powerpoint/2010/main" val="300634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Étymologie  du mot Stress</a:t>
            </a:r>
          </a:p>
        </p:txBody>
      </p:sp>
      <p:sp>
        <p:nvSpPr>
          <p:cNvPr id="3" name="Espace réservé du contenu 2"/>
          <p:cNvSpPr>
            <a:spLocks noGrp="1"/>
          </p:cNvSpPr>
          <p:nvPr>
            <p:ph idx="1"/>
          </p:nvPr>
        </p:nvSpPr>
        <p:spPr/>
        <p:txBody>
          <a:bodyPr>
            <a:normAutofit lnSpcReduction="10000"/>
          </a:bodyPr>
          <a:lstStyle/>
          <a:p>
            <a:r>
              <a:rPr lang="fr-CA" dirty="0"/>
              <a:t>Vieux français = estressé, être à l’étroit, être coincé (dans un coin)</a:t>
            </a:r>
          </a:p>
          <a:p>
            <a:endParaRPr lang="fr-CA" dirty="0"/>
          </a:p>
          <a:p>
            <a:r>
              <a:rPr lang="fr-CA" dirty="0"/>
              <a:t>Enfermé dans un système </a:t>
            </a:r>
            <a:r>
              <a:rPr lang="fr-CA" dirty="0">
                <a:solidFill>
                  <a:srgbClr val="FF0000"/>
                </a:solidFill>
              </a:rPr>
              <a:t>clos,</a:t>
            </a:r>
            <a:r>
              <a:rPr lang="fr-CA" dirty="0"/>
              <a:t> une clôture, un cloitre</a:t>
            </a:r>
          </a:p>
          <a:p>
            <a:endParaRPr lang="fr-CA" dirty="0"/>
          </a:p>
          <a:p>
            <a:r>
              <a:rPr lang="fr-CA" dirty="0"/>
              <a:t>Pris dans une coquille dont on ne peut </a:t>
            </a:r>
            <a:r>
              <a:rPr lang="fr-CA" dirty="0">
                <a:solidFill>
                  <a:srgbClr val="FF0000"/>
                </a:solidFill>
              </a:rPr>
              <a:t>éclore</a:t>
            </a:r>
          </a:p>
          <a:p>
            <a:endParaRPr lang="fr-CA" dirty="0"/>
          </a:p>
          <a:p>
            <a:r>
              <a:rPr lang="fr-CA" dirty="0"/>
              <a:t>Enfermé dans un </a:t>
            </a:r>
            <a:r>
              <a:rPr lang="fr-CA" b="1" dirty="0"/>
              <a:t>espace</a:t>
            </a:r>
            <a:r>
              <a:rPr lang="fr-CA" dirty="0"/>
              <a:t> local, </a:t>
            </a:r>
            <a:r>
              <a:rPr lang="fr-CA" b="1" dirty="0">
                <a:solidFill>
                  <a:srgbClr val="FF0000"/>
                </a:solidFill>
              </a:rPr>
              <a:t>sans accès à l’espace non local</a:t>
            </a:r>
          </a:p>
          <a:p>
            <a:endParaRPr lang="fr-CA" dirty="0">
              <a:solidFill>
                <a:srgbClr val="FF0000"/>
              </a:solidFill>
            </a:endParaRPr>
          </a:p>
          <a:p>
            <a:r>
              <a:rPr lang="fr-CA" dirty="0"/>
              <a:t>Enfermé dans un </a:t>
            </a:r>
            <a:r>
              <a:rPr lang="fr-CA" b="1" dirty="0"/>
              <a:t>temps </a:t>
            </a:r>
            <a:r>
              <a:rPr lang="fr-CA" dirty="0"/>
              <a:t>local, </a:t>
            </a:r>
            <a:r>
              <a:rPr lang="fr-CA" b="1" dirty="0">
                <a:solidFill>
                  <a:srgbClr val="FF0000"/>
                </a:solidFill>
              </a:rPr>
              <a:t>sans accès au temps non local</a:t>
            </a:r>
          </a:p>
        </p:txBody>
      </p:sp>
    </p:spTree>
    <p:extLst>
      <p:ext uri="{BB962C8B-B14F-4D97-AF65-F5344CB8AC3E}">
        <p14:creationId xmlns:p14="http://schemas.microsoft.com/office/powerpoint/2010/main" val="29148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98991"/>
            <a:ext cx="10515600" cy="1325563"/>
          </a:xfrm>
        </p:spPr>
        <p:txBody>
          <a:bodyPr>
            <a:normAutofit/>
          </a:bodyPr>
          <a:lstStyle/>
          <a:p>
            <a:r>
              <a:rPr lang="fr-CA" sz="3600" dirty="0">
                <a:solidFill>
                  <a:srgbClr val="FF0000"/>
                </a:solidFill>
              </a:rPr>
              <a:t>Équivalences vibratoires </a:t>
            </a:r>
            <a:r>
              <a:rPr lang="fr-CA" sz="3600" dirty="0"/>
              <a:t>= une même position montre  une fonction commune à différents niveaux</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500" y="2253456"/>
            <a:ext cx="8001000" cy="3495675"/>
          </a:xfrm>
        </p:spPr>
      </p:pic>
    </p:spTree>
    <p:extLst>
      <p:ext uri="{BB962C8B-B14F-4D97-AF65-F5344CB8AC3E}">
        <p14:creationId xmlns:p14="http://schemas.microsoft.com/office/powerpoint/2010/main" val="403498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solidFill>
                  <a:srgbClr val="FF0000"/>
                </a:solidFill>
              </a:rPr>
              <a:t>Équivalences vibratoires </a:t>
            </a:r>
            <a:r>
              <a:rPr lang="fr-CA" dirty="0"/>
              <a:t>entre pigments et zones du cerveau. Plan équatorial limbique</a:t>
            </a:r>
            <a:br>
              <a:rPr lang="fr-CA" dirty="0"/>
            </a:br>
            <a:r>
              <a:rPr lang="fr-CA" dirty="0"/>
              <a:t>Néocortex = hologramme du cerveau</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5500" y="2205831"/>
            <a:ext cx="8001000" cy="3590925"/>
          </a:xfrm>
        </p:spPr>
      </p:pic>
    </p:spTree>
    <p:extLst>
      <p:ext uri="{BB962C8B-B14F-4D97-AF65-F5344CB8AC3E}">
        <p14:creationId xmlns:p14="http://schemas.microsoft.com/office/powerpoint/2010/main" val="325828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 Résonance fractale, invariance, autosimilarité</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5500" y="2229644"/>
            <a:ext cx="8001000" cy="3543300"/>
          </a:xfrm>
        </p:spPr>
      </p:pic>
    </p:spTree>
    <p:extLst>
      <p:ext uri="{BB962C8B-B14F-4D97-AF65-F5344CB8AC3E}">
        <p14:creationId xmlns:p14="http://schemas.microsoft.com/office/powerpoint/2010/main" val="416481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Stress oxydatif = immunodéficience acquise</a:t>
            </a:r>
            <a:br>
              <a:rPr lang="fr-CA" dirty="0"/>
            </a:br>
            <a:r>
              <a:rPr lang="fr-CA" dirty="0"/>
              <a:t>               </a:t>
            </a:r>
            <a:r>
              <a:rPr lang="fr-CA" dirty="0">
                <a:solidFill>
                  <a:srgbClr val="FF0000"/>
                </a:solidFill>
              </a:rPr>
              <a:t>CN prends la place de OH</a:t>
            </a:r>
          </a:p>
        </p:txBody>
      </p:sp>
      <p:pic>
        <p:nvPicPr>
          <p:cNvPr id="9" name="Espace réservé du contenu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5500" y="2253456"/>
            <a:ext cx="8001000" cy="3495675"/>
          </a:xfrm>
        </p:spPr>
      </p:pic>
      <p:sp>
        <p:nvSpPr>
          <p:cNvPr id="10" name="ZoneTexte 9"/>
          <p:cNvSpPr txBox="1"/>
          <p:nvPr/>
        </p:nvSpPr>
        <p:spPr>
          <a:xfrm>
            <a:off x="5638800" y="2971800"/>
            <a:ext cx="65" cy="276999"/>
          </a:xfrm>
          <a:prstGeom prst="rect">
            <a:avLst/>
          </a:prstGeom>
          <a:noFill/>
        </p:spPr>
        <p:txBody>
          <a:bodyPr wrap="none" lIns="0" tIns="0" rIns="0" bIns="0" rtlCol="0">
            <a:spAutoFit/>
          </a:bodyPr>
          <a:lstStyle/>
          <a:p>
            <a:endParaRPr lang="fr-CA" dirty="0"/>
          </a:p>
        </p:txBody>
      </p:sp>
    </p:spTree>
    <p:extLst>
      <p:ext uri="{BB962C8B-B14F-4D97-AF65-F5344CB8AC3E}">
        <p14:creationId xmlns:p14="http://schemas.microsoft.com/office/powerpoint/2010/main" val="3149068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2324100" y="514350"/>
          <a:ext cx="7543800" cy="5829300"/>
        </p:xfrm>
        <a:graphic>
          <a:graphicData uri="http://schemas.openxmlformats.org/presentationml/2006/ole">
            <mc:AlternateContent xmlns:mc="http://schemas.openxmlformats.org/markup-compatibility/2006">
              <mc:Choice xmlns:v="urn:schemas-microsoft-com:vml" Requires="v">
                <p:oleObj spid="_x0000_s10385" name="Acrobat Document" r:id="rId4" imgW="10051560" imgH="7784640" progId="AcroExch.Document.7">
                  <p:embed/>
                </p:oleObj>
              </mc:Choice>
              <mc:Fallback>
                <p:oleObj name="Acrobat Document" r:id="rId4" imgW="10051560" imgH="7784640" progId="AcroExch.Document.7">
                  <p:embed/>
                  <p:pic>
                    <p:nvPicPr>
                      <p:cNvPr id="4" name="Obje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514350"/>
                        <a:ext cx="7543800" cy="582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62456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8703" y="1628800"/>
            <a:ext cx="7760253" cy="5141168"/>
          </a:xfrm>
        </p:spPr>
      </p:pic>
      <p:grpSp>
        <p:nvGrpSpPr>
          <p:cNvPr id="5" name="Groupe 4"/>
          <p:cNvGrpSpPr/>
          <p:nvPr/>
        </p:nvGrpSpPr>
        <p:grpSpPr>
          <a:xfrm>
            <a:off x="2079763" y="773832"/>
            <a:ext cx="7766538" cy="1143000"/>
            <a:chOff x="314577" y="0"/>
            <a:chExt cx="7766538" cy="1143000"/>
          </a:xfrm>
        </p:grpSpPr>
        <p:sp>
          <p:nvSpPr>
            <p:cNvPr id="6" name="Rectangle à coins arrondis 5"/>
            <p:cNvSpPr/>
            <p:nvPr/>
          </p:nvSpPr>
          <p:spPr>
            <a:xfrm>
              <a:off x="314577" y="0"/>
              <a:ext cx="7766538"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endParaRPr lang="fr-CA" dirty="0"/>
            </a:p>
          </p:txBody>
        </p:sp>
        <p:sp>
          <p:nvSpPr>
            <p:cNvPr id="7" name="Rectangle 6"/>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2800" dirty="0"/>
                <a:t>Équivalences vibratoires de base </a:t>
              </a:r>
              <a:endParaRPr lang="fr-CA" sz="2800" b="1" dirty="0"/>
            </a:p>
          </p:txBody>
        </p:sp>
      </p:grpSp>
    </p:spTree>
    <p:extLst>
      <p:ext uri="{BB962C8B-B14F-4D97-AF65-F5344CB8AC3E}">
        <p14:creationId xmlns:p14="http://schemas.microsoft.com/office/powerpoint/2010/main" val="2247418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b="1" dirty="0"/>
              <a:t>     Plan  quantique </a:t>
            </a:r>
            <a:r>
              <a:rPr lang="fr-CA" dirty="0">
                <a:solidFill>
                  <a:srgbClr val="FF0000"/>
                </a:solidFill>
              </a:rPr>
              <a:t>matière-antimatière </a:t>
            </a:r>
            <a:br>
              <a:rPr lang="fr-CA" dirty="0">
                <a:solidFill>
                  <a:srgbClr val="FF0000"/>
                </a:solidFill>
              </a:rPr>
            </a:br>
            <a:r>
              <a:rPr lang="fr-CA" sz="4000" dirty="0"/>
              <a:t>= projection du </a:t>
            </a:r>
            <a:r>
              <a:rPr lang="fr-CA" sz="4000" b="1" dirty="0"/>
              <a:t>plan subquantique </a:t>
            </a:r>
            <a:r>
              <a:rPr lang="fr-CA" sz="4000" dirty="0">
                <a:solidFill>
                  <a:srgbClr val="FF0000"/>
                </a:solidFill>
              </a:rPr>
              <a:t>espace-temps</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8557" y="1540564"/>
            <a:ext cx="8696739" cy="5317435"/>
          </a:xfrm>
        </p:spPr>
      </p:pic>
    </p:spTree>
    <p:extLst>
      <p:ext uri="{BB962C8B-B14F-4D97-AF65-F5344CB8AC3E}">
        <p14:creationId xmlns:p14="http://schemas.microsoft.com/office/powerpoint/2010/main" val="1707268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dirty="0"/>
              <a:t>   Plan quantique </a:t>
            </a:r>
            <a:r>
              <a:rPr lang="fr-CA" dirty="0">
                <a:solidFill>
                  <a:srgbClr val="FF0000"/>
                </a:solidFill>
              </a:rPr>
              <a:t>matière-antimatière</a:t>
            </a:r>
            <a:r>
              <a:rPr lang="fr-CA" dirty="0"/>
              <a:t> </a:t>
            </a:r>
            <a:br>
              <a:rPr lang="fr-CA" dirty="0"/>
            </a:br>
            <a:r>
              <a:rPr lang="fr-CA" sz="4000" dirty="0"/>
              <a:t>= projection du </a:t>
            </a:r>
            <a:r>
              <a:rPr lang="fr-CA" sz="4000" b="1" dirty="0"/>
              <a:t>centre métaquantique </a:t>
            </a:r>
            <a:r>
              <a:rPr lang="fr-CA" sz="4000" dirty="0">
                <a:solidFill>
                  <a:srgbClr val="FF0000"/>
                </a:solidFill>
              </a:rPr>
              <a:t>Local-Non </a:t>
            </a:r>
            <a:r>
              <a:rPr lang="fr-CA" dirty="0">
                <a:solidFill>
                  <a:srgbClr val="FF0000"/>
                </a:solidFill>
              </a:rPr>
              <a:t>local</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289" y="1508288"/>
            <a:ext cx="9096867" cy="5269583"/>
          </a:xfrm>
        </p:spPr>
      </p:pic>
    </p:spTree>
    <p:extLst>
      <p:ext uri="{BB962C8B-B14F-4D97-AF65-F5344CB8AC3E}">
        <p14:creationId xmlns:p14="http://schemas.microsoft.com/office/powerpoint/2010/main" val="2425079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Plan quantique matière-antimatière</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0008" y="1329179"/>
            <a:ext cx="8889477" cy="5392132"/>
          </a:xfrm>
        </p:spPr>
      </p:pic>
    </p:spTree>
    <p:extLst>
      <p:ext uri="{BB962C8B-B14F-4D97-AF65-F5344CB8AC3E}">
        <p14:creationId xmlns:p14="http://schemas.microsoft.com/office/powerpoint/2010/main" val="221340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1919536" y="476672"/>
          <a:ext cx="8208912" cy="6343250"/>
        </p:xfrm>
        <a:graphic>
          <a:graphicData uri="http://schemas.openxmlformats.org/presentationml/2006/ole">
            <mc:AlternateContent xmlns:mc="http://schemas.openxmlformats.org/markup-compatibility/2006">
              <mc:Choice xmlns:v="urn:schemas-microsoft-com:vml" Requires="v">
                <p:oleObj spid="_x0000_s9363" name="Acrobat Document" r:id="rId4" imgW="10053360" imgH="7772400" progId="AcroExch.Document.7">
                  <p:embed/>
                </p:oleObj>
              </mc:Choice>
              <mc:Fallback>
                <p:oleObj name="Acrobat Document" r:id="rId4" imgW="10053360" imgH="7772400" progId="AcroExch.Document.7">
                  <p:embed/>
                  <p:pic>
                    <p:nvPicPr>
                      <p:cNvPr id="4" name="Obje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536" y="476672"/>
                        <a:ext cx="8208912" cy="6343250"/>
                      </a:xfrm>
                      <a:prstGeom prst="rect">
                        <a:avLst/>
                      </a:prstGeom>
                      <a:noFill/>
                      <a:extLst/>
                    </p:spPr>
                  </p:pic>
                </p:oleObj>
              </mc:Fallback>
            </mc:AlternateContent>
          </a:graphicData>
        </a:graphic>
      </p:graphicFrame>
      <p:grpSp>
        <p:nvGrpSpPr>
          <p:cNvPr id="5" name="Groupe 4"/>
          <p:cNvGrpSpPr/>
          <p:nvPr/>
        </p:nvGrpSpPr>
        <p:grpSpPr>
          <a:xfrm>
            <a:off x="2079763" y="773832"/>
            <a:ext cx="7766538" cy="1143000"/>
            <a:chOff x="314577" y="0"/>
            <a:chExt cx="7766538" cy="1143000"/>
          </a:xfrm>
        </p:grpSpPr>
        <p:sp>
          <p:nvSpPr>
            <p:cNvPr id="6" name="Rectangle à coins arrondis 5"/>
            <p:cNvSpPr/>
            <p:nvPr/>
          </p:nvSpPr>
          <p:spPr>
            <a:xfrm>
              <a:off x="314577" y="0"/>
              <a:ext cx="7766538"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endParaRPr lang="fr-CA" dirty="0"/>
            </a:p>
          </p:txBody>
        </p:sp>
        <p:sp>
          <p:nvSpPr>
            <p:cNvPr id="7" name="Rectangle 6"/>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2800" b="1" dirty="0"/>
                <a:t>Égo/Matière     Alter Égo/Antimatière</a:t>
              </a:r>
            </a:p>
            <a:p>
              <a:pPr algn="ctr" defTabSz="1422400">
                <a:lnSpc>
                  <a:spcPct val="90000"/>
                </a:lnSpc>
                <a:spcBef>
                  <a:spcPct val="0"/>
                </a:spcBef>
                <a:spcAft>
                  <a:spcPct val="35000"/>
                </a:spcAft>
              </a:pPr>
              <a:r>
                <a:rPr lang="fr-CA" sz="2800" b="1" dirty="0"/>
                <a:t>Je ≈ (Égo + Alter Égo) + (Égo - Alter Égo) </a:t>
              </a:r>
            </a:p>
          </p:txBody>
        </p:sp>
      </p:grpSp>
    </p:spTree>
    <p:extLst>
      <p:ext uri="{BB962C8B-B14F-4D97-AF65-F5344CB8AC3E}">
        <p14:creationId xmlns:p14="http://schemas.microsoft.com/office/powerpoint/2010/main" val="124757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   </a:t>
            </a:r>
            <a:r>
              <a:rPr lang="fr-CA" b="1" dirty="0"/>
              <a:t>Du linéaire au non linéaire (sphérique)  </a:t>
            </a:r>
          </a:p>
        </p:txBody>
      </p:sp>
      <p:sp>
        <p:nvSpPr>
          <p:cNvPr id="3" name="Espace réservé du contenu 2"/>
          <p:cNvSpPr>
            <a:spLocks noGrp="1"/>
          </p:cNvSpPr>
          <p:nvPr>
            <p:ph idx="1"/>
          </p:nvPr>
        </p:nvSpPr>
        <p:spPr/>
        <p:txBody>
          <a:bodyPr>
            <a:normAutofit fontScale="92500" lnSpcReduction="10000"/>
          </a:bodyPr>
          <a:lstStyle/>
          <a:p>
            <a:pPr marL="0" indent="0">
              <a:buNone/>
            </a:pPr>
            <a:r>
              <a:rPr lang="fr-CA" dirty="0"/>
              <a:t>Plan équatorial </a:t>
            </a:r>
            <a:r>
              <a:rPr lang="fr-FR" dirty="0">
                <a:solidFill>
                  <a:srgbClr val="FF0000"/>
                </a:solidFill>
              </a:rPr>
              <a:t>≈ </a:t>
            </a:r>
            <a:r>
              <a:rPr lang="fr-CA" b="1" dirty="0">
                <a:solidFill>
                  <a:srgbClr val="FF0000"/>
                </a:solidFill>
              </a:rPr>
              <a:t>Quantique </a:t>
            </a:r>
            <a:r>
              <a:rPr lang="fr-FR" dirty="0"/>
              <a:t>≈ énergétique ≈ sémiotique ≈ ontique</a:t>
            </a:r>
          </a:p>
          <a:p>
            <a:pPr marL="0" indent="0">
              <a:buNone/>
            </a:pPr>
            <a:r>
              <a:rPr lang="fr-FR" dirty="0"/>
              <a:t>                            ≈  </a:t>
            </a:r>
            <a:r>
              <a:rPr lang="fr-FR" dirty="0">
                <a:solidFill>
                  <a:schemeClr val="accent1"/>
                </a:solidFill>
              </a:rPr>
              <a:t>Matière-Antimatière </a:t>
            </a:r>
          </a:p>
          <a:p>
            <a:pPr marL="0" indent="0">
              <a:buNone/>
            </a:pPr>
            <a:r>
              <a:rPr lang="fr-FR" dirty="0"/>
              <a:t>                            ≈ </a:t>
            </a:r>
            <a:r>
              <a:rPr lang="fr-FR" b="1" dirty="0">
                <a:solidFill>
                  <a:schemeClr val="accent6"/>
                </a:solidFill>
              </a:rPr>
              <a:t>Figuration≈</a:t>
            </a:r>
            <a:r>
              <a:rPr lang="fr-FR" dirty="0">
                <a:solidFill>
                  <a:schemeClr val="accent6"/>
                </a:solidFill>
              </a:rPr>
              <a:t> </a:t>
            </a:r>
            <a:r>
              <a:rPr lang="fr-FR" i="1" dirty="0"/>
              <a:t>bonhomme de neige</a:t>
            </a:r>
          </a:p>
          <a:p>
            <a:pPr marL="0" indent="0">
              <a:buNone/>
            </a:pPr>
            <a:r>
              <a:rPr lang="fr-FR" dirty="0"/>
              <a:t>Axe vertical ≈ </a:t>
            </a:r>
            <a:r>
              <a:rPr lang="fr-FR" b="1" dirty="0">
                <a:solidFill>
                  <a:srgbClr val="FF0000"/>
                </a:solidFill>
              </a:rPr>
              <a:t>Subquantique</a:t>
            </a:r>
            <a:r>
              <a:rPr lang="fr-FR" b="1" dirty="0"/>
              <a:t> </a:t>
            </a:r>
            <a:r>
              <a:rPr lang="fr-FR" dirty="0"/>
              <a:t>≈ informatique ≈ sémantique ≈ ontologique</a:t>
            </a:r>
          </a:p>
          <a:p>
            <a:pPr marL="0" indent="0">
              <a:buNone/>
            </a:pPr>
            <a:r>
              <a:rPr lang="fr-FR" dirty="0"/>
              <a:t>                           </a:t>
            </a:r>
            <a:r>
              <a:rPr lang="fr-FR" dirty="0">
                <a:solidFill>
                  <a:schemeClr val="accent1"/>
                </a:solidFill>
              </a:rPr>
              <a:t>≈ Espace-Temps</a:t>
            </a:r>
          </a:p>
          <a:p>
            <a:pPr marL="0" indent="0">
              <a:buNone/>
            </a:pPr>
            <a:r>
              <a:rPr lang="fr-FR" dirty="0"/>
              <a:t>                          </a:t>
            </a:r>
            <a:r>
              <a:rPr lang="fr-FR" dirty="0">
                <a:solidFill>
                  <a:schemeClr val="accent6"/>
                </a:solidFill>
              </a:rPr>
              <a:t>≈ </a:t>
            </a:r>
            <a:r>
              <a:rPr lang="fr-FR" b="1" dirty="0">
                <a:solidFill>
                  <a:schemeClr val="accent6"/>
                </a:solidFill>
              </a:rPr>
              <a:t>Formation</a:t>
            </a:r>
            <a:r>
              <a:rPr lang="fr-FR" dirty="0">
                <a:solidFill>
                  <a:schemeClr val="accent6"/>
                </a:solidFill>
              </a:rPr>
              <a:t> </a:t>
            </a:r>
            <a:r>
              <a:rPr lang="fr-FR" dirty="0"/>
              <a:t>≈ </a:t>
            </a:r>
            <a:r>
              <a:rPr lang="fr-FR" i="1" dirty="0"/>
              <a:t>flaque d’eau</a:t>
            </a:r>
          </a:p>
          <a:p>
            <a:pPr marL="0" indent="0">
              <a:buNone/>
            </a:pPr>
            <a:r>
              <a:rPr lang="fr-FR" dirty="0"/>
              <a:t>Centre ≈ </a:t>
            </a:r>
            <a:r>
              <a:rPr lang="fr-FR" b="1" dirty="0">
                <a:solidFill>
                  <a:srgbClr val="FF0000"/>
                </a:solidFill>
              </a:rPr>
              <a:t>Métaquantique</a:t>
            </a:r>
            <a:r>
              <a:rPr lang="fr-FR" dirty="0"/>
              <a:t> ≈ </a:t>
            </a:r>
            <a:r>
              <a:rPr lang="fr-FR" b="1" dirty="0"/>
              <a:t>Un</a:t>
            </a:r>
            <a:r>
              <a:rPr lang="fr-FR" dirty="0"/>
              <a:t> ≈ Etre + Non  Etre</a:t>
            </a:r>
          </a:p>
          <a:p>
            <a:pPr marL="0" indent="0">
              <a:buNone/>
            </a:pPr>
            <a:r>
              <a:rPr lang="fr-FR" sz="4400" dirty="0"/>
              <a:t>	         </a:t>
            </a:r>
            <a:r>
              <a:rPr lang="fr-FR" sz="3000" dirty="0">
                <a:solidFill>
                  <a:schemeClr val="accent1"/>
                </a:solidFill>
              </a:rPr>
              <a:t>≈ Local-Non local </a:t>
            </a:r>
          </a:p>
          <a:p>
            <a:pPr marL="0" indent="0">
              <a:buNone/>
            </a:pPr>
            <a:r>
              <a:rPr lang="fr-FR" sz="3000" dirty="0"/>
              <a:t>                        ≈ </a:t>
            </a:r>
            <a:r>
              <a:rPr lang="fr-FR" sz="3000" b="1" dirty="0">
                <a:solidFill>
                  <a:schemeClr val="accent6"/>
                </a:solidFill>
              </a:rPr>
              <a:t>Substantiation</a:t>
            </a:r>
            <a:r>
              <a:rPr lang="fr-FR" sz="3000" b="1" dirty="0">
                <a:solidFill>
                  <a:srgbClr val="FF0000"/>
                </a:solidFill>
              </a:rPr>
              <a:t> </a:t>
            </a:r>
            <a:r>
              <a:rPr lang="fr-FR" sz="3000" dirty="0"/>
              <a:t> ≈  </a:t>
            </a:r>
            <a:r>
              <a:rPr lang="fr-FR" sz="3000" i="1" dirty="0"/>
              <a:t>vapeur d’eau</a:t>
            </a:r>
          </a:p>
          <a:p>
            <a:pPr marL="0" indent="0">
              <a:buNone/>
            </a:pPr>
            <a:endParaRPr lang="fr-CA" sz="4400" dirty="0"/>
          </a:p>
        </p:txBody>
      </p:sp>
    </p:spTree>
    <p:extLst>
      <p:ext uri="{BB962C8B-B14F-4D97-AF65-F5344CB8AC3E}">
        <p14:creationId xmlns:p14="http://schemas.microsoft.com/office/powerpoint/2010/main" val="2297284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Biosémantique</a:t>
            </a:r>
            <a:r>
              <a:rPr lang="fr-CA" dirty="0"/>
              <a:t> </a:t>
            </a:r>
            <a:r>
              <a:rPr lang="fr-CA" b="1" dirty="0"/>
              <a:t>du stress</a:t>
            </a:r>
          </a:p>
        </p:txBody>
      </p:sp>
      <p:sp>
        <p:nvSpPr>
          <p:cNvPr id="3" name="Espace réservé du contenu 2"/>
          <p:cNvSpPr>
            <a:spLocks noGrp="1"/>
          </p:cNvSpPr>
          <p:nvPr>
            <p:ph idx="1"/>
          </p:nvPr>
        </p:nvSpPr>
        <p:spPr/>
        <p:txBody>
          <a:bodyPr>
            <a:normAutofit/>
          </a:bodyPr>
          <a:lstStyle/>
          <a:p>
            <a:r>
              <a:rPr lang="fr-CA" b="1" dirty="0">
                <a:solidFill>
                  <a:srgbClr val="FF0000"/>
                </a:solidFill>
              </a:rPr>
              <a:t>Stress de fuite</a:t>
            </a:r>
            <a:r>
              <a:rPr lang="fr-CA" b="1" dirty="0"/>
              <a:t>: décentrage</a:t>
            </a:r>
          </a:p>
          <a:p>
            <a:pPr marL="0" indent="0">
              <a:buNone/>
            </a:pPr>
            <a:r>
              <a:rPr lang="fr-CA" b="1" dirty="0"/>
              <a:t>      Accès refusé à l’espace non local </a:t>
            </a:r>
          </a:p>
          <a:p>
            <a:pPr marL="0" indent="0">
              <a:buNone/>
            </a:pPr>
            <a:r>
              <a:rPr lang="fr-CA" b="1" dirty="0"/>
              <a:t>      Coincé dans l'espace local</a:t>
            </a:r>
            <a:r>
              <a:rPr lang="fr-CA" dirty="0"/>
              <a:t>≈ </a:t>
            </a:r>
            <a:r>
              <a:rPr lang="fr-CA" dirty="0">
                <a:solidFill>
                  <a:srgbClr val="FF0000"/>
                </a:solidFill>
              </a:rPr>
              <a:t>anxiété</a:t>
            </a:r>
            <a:endParaRPr lang="fr-CA" b="1" dirty="0">
              <a:solidFill>
                <a:srgbClr val="FF0000"/>
              </a:solidFill>
            </a:endParaRPr>
          </a:p>
          <a:p>
            <a:r>
              <a:rPr lang="fr-CA" b="1" dirty="0">
                <a:solidFill>
                  <a:srgbClr val="FF0000"/>
                </a:solidFill>
              </a:rPr>
              <a:t>Stress de lutte</a:t>
            </a:r>
            <a:r>
              <a:rPr lang="fr-CA" b="1" dirty="0"/>
              <a:t>: déphasage</a:t>
            </a:r>
          </a:p>
          <a:p>
            <a:pPr marL="0" indent="0">
              <a:buNone/>
            </a:pPr>
            <a:r>
              <a:rPr lang="fr-CA" b="1" dirty="0"/>
              <a:t>      Accès refusé au temps non local</a:t>
            </a:r>
          </a:p>
          <a:p>
            <a:pPr marL="0" indent="0">
              <a:buNone/>
            </a:pPr>
            <a:r>
              <a:rPr lang="fr-CA" b="1" dirty="0"/>
              <a:t>      Coincé dans le temps local</a:t>
            </a:r>
            <a:r>
              <a:rPr lang="fr-CA" dirty="0"/>
              <a:t>≈ </a:t>
            </a:r>
            <a:r>
              <a:rPr lang="fr-CA" dirty="0">
                <a:solidFill>
                  <a:srgbClr val="FF0000"/>
                </a:solidFill>
              </a:rPr>
              <a:t>agressivité</a:t>
            </a:r>
            <a:endParaRPr lang="fr-CA" b="1" dirty="0">
              <a:solidFill>
                <a:srgbClr val="FF0000"/>
              </a:solidFill>
            </a:endParaRPr>
          </a:p>
          <a:p>
            <a:r>
              <a:rPr lang="fr-CA" b="1" dirty="0">
                <a:solidFill>
                  <a:srgbClr val="FF0000"/>
                </a:solidFill>
              </a:rPr>
              <a:t>Stress d’inhibition</a:t>
            </a:r>
            <a:r>
              <a:rPr lang="fr-CA" b="1" dirty="0"/>
              <a:t>: entropie</a:t>
            </a:r>
          </a:p>
          <a:p>
            <a:pPr marL="0" indent="0">
              <a:buNone/>
            </a:pPr>
            <a:r>
              <a:rPr lang="fr-CA" b="1" dirty="0"/>
              <a:t>    Coincé dans le temps et dans </a:t>
            </a:r>
            <a:r>
              <a:rPr lang="fr-CA" sz="3000" b="1" dirty="0"/>
              <a:t>l’espace </a:t>
            </a:r>
            <a:r>
              <a:rPr lang="fr-CA" dirty="0"/>
              <a:t>≈</a:t>
            </a:r>
            <a:r>
              <a:rPr lang="fr-CA" sz="3000" dirty="0">
                <a:solidFill>
                  <a:srgbClr val="FF0000"/>
                </a:solidFill>
              </a:rPr>
              <a:t>dépression</a:t>
            </a:r>
            <a:endParaRPr lang="fr-CA" sz="3000" b="1" dirty="0">
              <a:solidFill>
                <a:srgbClr val="FF0000"/>
              </a:solidFill>
            </a:endParaRPr>
          </a:p>
        </p:txBody>
      </p:sp>
    </p:spTree>
    <p:extLst>
      <p:ext uri="{BB962C8B-B14F-4D97-AF65-F5344CB8AC3E}">
        <p14:creationId xmlns:p14="http://schemas.microsoft.com/office/powerpoint/2010/main" val="3324765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38703" y="1628800"/>
            <a:ext cx="7760253" cy="5141168"/>
          </a:xfrm>
        </p:spPr>
      </p:pic>
      <p:grpSp>
        <p:nvGrpSpPr>
          <p:cNvPr id="5" name="Groupe 4"/>
          <p:cNvGrpSpPr/>
          <p:nvPr/>
        </p:nvGrpSpPr>
        <p:grpSpPr>
          <a:xfrm>
            <a:off x="2079763" y="773832"/>
            <a:ext cx="7766538" cy="1143000"/>
            <a:chOff x="314577" y="0"/>
            <a:chExt cx="7766538" cy="1143000"/>
          </a:xfrm>
        </p:grpSpPr>
        <p:sp>
          <p:nvSpPr>
            <p:cNvPr id="6" name="Rectangle à coins arrondis 5"/>
            <p:cNvSpPr/>
            <p:nvPr/>
          </p:nvSpPr>
          <p:spPr>
            <a:xfrm>
              <a:off x="314577" y="0"/>
              <a:ext cx="7766538"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endParaRPr lang="fr-CA" dirty="0"/>
            </a:p>
          </p:txBody>
        </p:sp>
        <p:sp>
          <p:nvSpPr>
            <p:cNvPr id="7" name="Rectangle 6"/>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2800" dirty="0"/>
                <a:t>Équivalences vibratoires de base </a:t>
              </a:r>
              <a:endParaRPr lang="fr-CA" sz="2800" b="1" dirty="0"/>
            </a:p>
          </p:txBody>
        </p:sp>
      </p:grpSp>
    </p:spTree>
    <p:extLst>
      <p:ext uri="{BB962C8B-B14F-4D97-AF65-F5344CB8AC3E}">
        <p14:creationId xmlns:p14="http://schemas.microsoft.com/office/powerpoint/2010/main" val="2110729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Stress quantique matière-antimatière</a:t>
            </a:r>
          </a:p>
        </p:txBody>
      </p:sp>
      <p:sp>
        <p:nvSpPr>
          <p:cNvPr id="3" name="Espace réservé du contenu 2"/>
          <p:cNvSpPr>
            <a:spLocks noGrp="1"/>
          </p:cNvSpPr>
          <p:nvPr>
            <p:ph idx="1"/>
          </p:nvPr>
        </p:nvSpPr>
        <p:spPr/>
        <p:txBody>
          <a:bodyPr/>
          <a:lstStyle/>
          <a:p>
            <a:r>
              <a:rPr lang="fr-CA" dirty="0"/>
              <a:t>Pas d’accès à l’espace non local centripète, hyperespace, espace de l’espèce</a:t>
            </a:r>
          </a:p>
          <a:p>
            <a:r>
              <a:rPr lang="fr-CA" dirty="0"/>
              <a:t>Pas d’accès au temps non local centripète, ondes avancées du futur vers le présent</a:t>
            </a:r>
          </a:p>
          <a:p>
            <a:r>
              <a:rPr lang="fr-CA" dirty="0"/>
              <a:t>Pas d’accès ni à l’espace ni au temps nonlocal. Coincé dans le local centrifuge. Coincé dans l’endoderme. Répétitif. Fermentation cellulaire. Division cellulaire mitotique.</a:t>
            </a:r>
          </a:p>
          <a:p>
            <a:r>
              <a:rPr lang="fr-CA" dirty="0"/>
              <a:t>Blocage entre égo matière limbique et alter égo antimatière néocortical. Automatismes limbiques inhibent l’autonomie néocorticale ≈ ALZ</a:t>
            </a:r>
          </a:p>
        </p:txBody>
      </p:sp>
    </p:spTree>
    <p:extLst>
      <p:ext uri="{BB962C8B-B14F-4D97-AF65-F5344CB8AC3E}">
        <p14:creationId xmlns:p14="http://schemas.microsoft.com/office/powerpoint/2010/main" val="2763842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2204865"/>
            <a:ext cx="8229600" cy="4525963"/>
          </a:xfrm>
        </p:spPr>
        <p:txBody>
          <a:bodyPr>
            <a:normAutofit/>
          </a:bodyPr>
          <a:lstStyle/>
          <a:p>
            <a:r>
              <a:rPr lang="fr-CA" dirty="0">
                <a:solidFill>
                  <a:schemeClr val="tx1">
                    <a:lumMod val="50000"/>
                    <a:lumOff val="50000"/>
                  </a:schemeClr>
                </a:solidFill>
              </a:rPr>
              <a:t>Dualité quantique ≈ </a:t>
            </a:r>
            <a:r>
              <a:rPr lang="fr-CA" b="1" dirty="0">
                <a:solidFill>
                  <a:srgbClr val="FF0000"/>
                </a:solidFill>
              </a:rPr>
              <a:t>sémiotique</a:t>
            </a:r>
          </a:p>
          <a:p>
            <a:pPr marL="0" indent="0">
              <a:buNone/>
            </a:pPr>
            <a:r>
              <a:rPr lang="fr-CA" dirty="0">
                <a:solidFill>
                  <a:schemeClr val="tx1">
                    <a:lumMod val="50000"/>
                    <a:lumOff val="50000"/>
                  </a:schemeClr>
                </a:solidFill>
              </a:rPr>
              <a:t>                       ≈ ondulatoire / corpusculaire</a:t>
            </a:r>
          </a:p>
          <a:p>
            <a:pPr marL="0" indent="0">
              <a:buNone/>
            </a:pPr>
            <a:r>
              <a:rPr lang="fr-CA" dirty="0">
                <a:solidFill>
                  <a:schemeClr val="tx1">
                    <a:lumMod val="50000"/>
                    <a:lumOff val="50000"/>
                  </a:schemeClr>
                </a:solidFill>
              </a:rPr>
              <a:t>                       ≈ soi / moi </a:t>
            </a:r>
          </a:p>
          <a:p>
            <a:pPr marL="0" indent="0">
              <a:buNone/>
            </a:pPr>
            <a:r>
              <a:rPr lang="fr-CA" dirty="0">
                <a:solidFill>
                  <a:schemeClr val="tx1">
                    <a:lumMod val="50000"/>
                    <a:lumOff val="50000"/>
                  </a:schemeClr>
                </a:solidFill>
              </a:rPr>
              <a:t>                       ≈ égo / alter égo</a:t>
            </a:r>
          </a:p>
          <a:p>
            <a:r>
              <a:rPr lang="fr-CA" dirty="0">
                <a:solidFill>
                  <a:schemeClr val="tx1">
                    <a:lumMod val="50000"/>
                    <a:lumOff val="50000"/>
                  </a:schemeClr>
                </a:solidFill>
              </a:rPr>
              <a:t>Dualité subquantique ≈ </a:t>
            </a:r>
            <a:r>
              <a:rPr lang="fr-CA" b="1" dirty="0">
                <a:solidFill>
                  <a:srgbClr val="FF0000"/>
                </a:solidFill>
              </a:rPr>
              <a:t>sémantique</a:t>
            </a:r>
          </a:p>
          <a:p>
            <a:pPr marL="0" indent="0">
              <a:buNone/>
            </a:pPr>
            <a:r>
              <a:rPr lang="fr-CA" dirty="0">
                <a:solidFill>
                  <a:schemeClr val="tx1">
                    <a:lumMod val="50000"/>
                    <a:lumOff val="50000"/>
                  </a:schemeClr>
                </a:solidFill>
              </a:rPr>
              <a:t>                        ≈ analogique / numérique</a:t>
            </a:r>
          </a:p>
          <a:p>
            <a:pPr marL="0" indent="0">
              <a:buNone/>
            </a:pPr>
            <a:r>
              <a:rPr lang="fr-CA" dirty="0">
                <a:solidFill>
                  <a:schemeClr val="tx1">
                    <a:lumMod val="50000"/>
                    <a:lumOff val="50000"/>
                  </a:schemeClr>
                </a:solidFill>
              </a:rPr>
              <a:t>                        ≈ non séparabilité / séparabilité</a:t>
            </a:r>
          </a:p>
          <a:p>
            <a:pPr marL="0" indent="0">
              <a:buNone/>
            </a:pPr>
            <a:r>
              <a:rPr lang="fr-CA" dirty="0">
                <a:solidFill>
                  <a:schemeClr val="tx1">
                    <a:lumMod val="50000"/>
                    <a:lumOff val="50000"/>
                  </a:schemeClr>
                </a:solidFill>
              </a:rPr>
              <a:t>                        ≈ catalyse / analyse</a:t>
            </a:r>
          </a:p>
          <a:p>
            <a:endParaRPr lang="fr-CA" dirty="0"/>
          </a:p>
        </p:txBody>
      </p:sp>
      <p:sp>
        <p:nvSpPr>
          <p:cNvPr id="7" name="Titre 1"/>
          <p:cNvSpPr txBox="1">
            <a:spLocks/>
          </p:cNvSpPr>
          <p:nvPr/>
        </p:nvSpPr>
        <p:spPr>
          <a:xfrm>
            <a:off x="2209800" y="548681"/>
            <a:ext cx="7772400" cy="1370583"/>
          </a:xfrm>
          <a:prstGeom prst="rect">
            <a:avLst/>
          </a:prstGeom>
          <a:solidFill>
            <a:schemeClr val="accent6"/>
          </a:solidFill>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CA" b="1" dirty="0">
                <a:solidFill>
                  <a:srgbClr val="FF0000"/>
                </a:solidFill>
                <a:latin typeface="+mj-lt"/>
              </a:rPr>
              <a:t>De la dualité quantique </a:t>
            </a:r>
          </a:p>
          <a:p>
            <a:r>
              <a:rPr lang="fr-CA" b="1" dirty="0">
                <a:solidFill>
                  <a:srgbClr val="FF0000"/>
                </a:solidFill>
                <a:latin typeface="+mj-lt"/>
              </a:rPr>
              <a:t>à la dualité subquantique</a:t>
            </a:r>
          </a:p>
        </p:txBody>
      </p:sp>
    </p:spTree>
    <p:extLst>
      <p:ext uri="{BB962C8B-B14F-4D97-AF65-F5344CB8AC3E}">
        <p14:creationId xmlns:p14="http://schemas.microsoft.com/office/powerpoint/2010/main" val="2502788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3600" y="-1"/>
            <a:ext cx="10515600" cy="1253067"/>
          </a:xfrm>
        </p:spPr>
        <p:txBody>
          <a:bodyPr>
            <a:normAutofit fontScale="90000"/>
          </a:bodyPr>
          <a:lstStyle/>
          <a:p>
            <a:r>
              <a:rPr lang="fr-FR" sz="4900" b="1" dirty="0"/>
              <a:t>Structuration de l’axe vertical subquantique</a:t>
            </a:r>
            <a:br>
              <a:rPr lang="fr-CA" sz="4900" b="1" dirty="0"/>
            </a:br>
            <a:r>
              <a:rPr lang="fr-CA" dirty="0"/>
              <a:t>        </a:t>
            </a:r>
            <a:r>
              <a:rPr lang="fr-CA" dirty="0">
                <a:solidFill>
                  <a:schemeClr val="accent1"/>
                </a:solidFill>
              </a:rPr>
              <a:t>(</a:t>
            </a:r>
            <a:r>
              <a:rPr lang="fr-CA" sz="2700" b="1" dirty="0">
                <a:solidFill>
                  <a:schemeClr val="accent1"/>
                </a:solidFill>
              </a:rPr>
              <a:t>Plus</a:t>
            </a:r>
            <a:r>
              <a:rPr lang="fr-CA" sz="2700" dirty="0">
                <a:solidFill>
                  <a:schemeClr val="accent1"/>
                </a:solidFill>
              </a:rPr>
              <a:t>  </a:t>
            </a:r>
            <a:r>
              <a:rPr lang="fr-CA" sz="2700" b="1" dirty="0">
                <a:solidFill>
                  <a:schemeClr val="accent1"/>
                </a:solidFill>
              </a:rPr>
              <a:t>≈  complémentarité.</a:t>
            </a:r>
            <a:r>
              <a:rPr lang="fr-CA" sz="2700" dirty="0">
                <a:solidFill>
                  <a:schemeClr val="accent1"/>
                </a:solidFill>
              </a:rPr>
              <a:t>       </a:t>
            </a:r>
            <a:r>
              <a:rPr lang="fr-CA" sz="2700" dirty="0">
                <a:solidFill>
                  <a:srgbClr val="FF0000"/>
                </a:solidFill>
              </a:rPr>
              <a:t>Moins  </a:t>
            </a:r>
            <a:r>
              <a:rPr lang="fr-CA" sz="2700" b="1" dirty="0">
                <a:solidFill>
                  <a:srgbClr val="FF0000"/>
                </a:solidFill>
              </a:rPr>
              <a:t>≈  antagonisme</a:t>
            </a:r>
            <a:r>
              <a:rPr lang="fr-CA" sz="3200" b="1" dirty="0">
                <a:solidFill>
                  <a:srgbClr val="FF0000"/>
                </a:solidFill>
              </a:rPr>
              <a:t>)</a:t>
            </a:r>
            <a:endParaRPr lang="fr-CA" sz="3100" dirty="0">
              <a:solidFill>
                <a:srgbClr val="FF0000"/>
              </a:solidFill>
            </a:endParaRPr>
          </a:p>
        </p:txBody>
      </p:sp>
      <p:sp>
        <p:nvSpPr>
          <p:cNvPr id="3" name="Espace réservé du contenu 2"/>
          <p:cNvSpPr>
            <a:spLocks noGrp="1"/>
          </p:cNvSpPr>
          <p:nvPr>
            <p:ph idx="1"/>
          </p:nvPr>
        </p:nvSpPr>
        <p:spPr>
          <a:xfrm>
            <a:off x="1041400" y="1515533"/>
            <a:ext cx="10515600" cy="5342468"/>
          </a:xfrm>
        </p:spPr>
        <p:txBody>
          <a:bodyPr>
            <a:normAutofit fontScale="92500" lnSpcReduction="10000"/>
          </a:bodyPr>
          <a:lstStyle/>
          <a:p>
            <a:r>
              <a:rPr lang="fr-CA" b="1" dirty="0"/>
              <a:t>Analogique + numérique ≈ </a:t>
            </a:r>
            <a:r>
              <a:rPr lang="fr-CA" b="1" dirty="0">
                <a:solidFill>
                  <a:schemeClr val="accent1"/>
                </a:solidFill>
              </a:rPr>
              <a:t>Noos</a:t>
            </a:r>
            <a:endParaRPr lang="fr-CA" dirty="0">
              <a:solidFill>
                <a:schemeClr val="accent1"/>
              </a:solidFill>
            </a:endParaRPr>
          </a:p>
          <a:p>
            <a:pPr marL="0" lvl="0" indent="0">
              <a:buNone/>
            </a:pPr>
            <a:r>
              <a:rPr lang="fr-CA" b="1" dirty="0"/>
              <a:t>	               Analogique - numérique </a:t>
            </a:r>
            <a:r>
              <a:rPr lang="fr-CA" b="1" dirty="0">
                <a:solidFill>
                  <a:schemeClr val="accent6"/>
                </a:solidFill>
              </a:rPr>
              <a:t>≈ </a:t>
            </a:r>
            <a:r>
              <a:rPr lang="fr-CA" b="1" dirty="0">
                <a:solidFill>
                  <a:srgbClr val="FF0000"/>
                </a:solidFill>
              </a:rPr>
              <a:t>Pneuma</a:t>
            </a:r>
            <a:endParaRPr lang="fr-CA" dirty="0">
              <a:solidFill>
                <a:srgbClr val="FF0000"/>
              </a:solidFill>
            </a:endParaRPr>
          </a:p>
          <a:p>
            <a:r>
              <a:rPr lang="fr-CA" b="1" dirty="0"/>
              <a:t>        Noos + Pneuma ≈ </a:t>
            </a:r>
            <a:r>
              <a:rPr lang="fr-CA" b="1" dirty="0">
                <a:solidFill>
                  <a:schemeClr val="accent1"/>
                </a:solidFill>
              </a:rPr>
              <a:t>Agapè</a:t>
            </a:r>
            <a:r>
              <a:rPr lang="fr-CA" b="1" dirty="0">
                <a:solidFill>
                  <a:srgbClr val="FF0000"/>
                </a:solidFill>
              </a:rPr>
              <a:t> </a:t>
            </a:r>
            <a:r>
              <a:rPr lang="fr-CA" b="1" i="1" dirty="0"/>
              <a:t>≈ </a:t>
            </a:r>
            <a:r>
              <a:rPr lang="fr-CA" b="1" i="1" dirty="0">
                <a:solidFill>
                  <a:schemeClr val="accent6"/>
                </a:solidFill>
              </a:rPr>
              <a:t>synchronicité</a:t>
            </a:r>
            <a:r>
              <a:rPr lang="fr-CA" b="1" i="1" dirty="0"/>
              <a:t> ≈ humour</a:t>
            </a:r>
            <a:endParaRPr lang="fr-CA" dirty="0"/>
          </a:p>
          <a:p>
            <a:pPr marL="0" lvl="0" indent="0">
              <a:buNone/>
            </a:pPr>
            <a:r>
              <a:rPr lang="fr-CA" b="1" dirty="0"/>
              <a:t>	                                 Noos - Pneuma </a:t>
            </a:r>
            <a:r>
              <a:rPr lang="fr-CA" b="1" dirty="0">
                <a:solidFill>
                  <a:schemeClr val="accent6"/>
                </a:solidFill>
              </a:rPr>
              <a:t>≈ </a:t>
            </a:r>
            <a:r>
              <a:rPr lang="fr-CA" b="1" dirty="0">
                <a:solidFill>
                  <a:srgbClr val="FF0000"/>
                </a:solidFill>
              </a:rPr>
              <a:t>Hubris</a:t>
            </a:r>
            <a:endParaRPr lang="fr-CA" dirty="0">
              <a:solidFill>
                <a:srgbClr val="FF0000"/>
              </a:solidFill>
            </a:endParaRPr>
          </a:p>
          <a:p>
            <a:pPr lvl="0"/>
            <a:r>
              <a:rPr lang="fr-CA" b="1" dirty="0"/>
              <a:t>      Agapè + Hubris ≈</a:t>
            </a:r>
            <a:r>
              <a:rPr lang="fr-CA" b="1" dirty="0">
                <a:solidFill>
                  <a:srgbClr val="FF0000"/>
                </a:solidFill>
              </a:rPr>
              <a:t> </a:t>
            </a:r>
            <a:r>
              <a:rPr lang="fr-CA" b="1" dirty="0">
                <a:solidFill>
                  <a:schemeClr val="accent1"/>
                </a:solidFill>
              </a:rPr>
              <a:t>Sens</a:t>
            </a:r>
            <a:r>
              <a:rPr lang="fr-CA" b="1" dirty="0">
                <a:solidFill>
                  <a:srgbClr val="FF0000"/>
                </a:solidFill>
              </a:rPr>
              <a:t> </a:t>
            </a:r>
            <a:r>
              <a:rPr lang="fr-CA" b="1" dirty="0"/>
              <a:t>≈ </a:t>
            </a:r>
            <a:r>
              <a:rPr lang="fr-CA" b="1" i="1" dirty="0">
                <a:solidFill>
                  <a:schemeClr val="accent6"/>
                </a:solidFill>
              </a:rPr>
              <a:t>harmonie</a:t>
            </a:r>
            <a:endParaRPr lang="fr-CA" dirty="0">
              <a:solidFill>
                <a:schemeClr val="accent6"/>
              </a:solidFill>
            </a:endParaRPr>
          </a:p>
          <a:p>
            <a:pPr marL="0" lvl="0" indent="0">
              <a:buNone/>
            </a:pPr>
            <a:r>
              <a:rPr lang="fr-CA" b="1" dirty="0"/>
              <a:t>	                                Agapè - Hubris </a:t>
            </a:r>
            <a:r>
              <a:rPr lang="fr-CA" b="1" dirty="0">
                <a:solidFill>
                  <a:schemeClr val="accent6"/>
                </a:solidFill>
              </a:rPr>
              <a:t>≈ </a:t>
            </a:r>
            <a:r>
              <a:rPr lang="fr-CA" b="1" dirty="0">
                <a:solidFill>
                  <a:srgbClr val="FF0000"/>
                </a:solidFill>
              </a:rPr>
              <a:t>Non-Sens </a:t>
            </a:r>
            <a:endParaRPr lang="fr-CA" dirty="0">
              <a:solidFill>
                <a:srgbClr val="FF0000"/>
              </a:solidFill>
            </a:endParaRPr>
          </a:p>
          <a:p>
            <a:pPr lvl="0"/>
            <a:r>
              <a:rPr lang="fr-CA" b="1" dirty="0"/>
              <a:t>      Sens + Non-Sens ≈ </a:t>
            </a:r>
            <a:r>
              <a:rPr lang="fr-CA" b="1" dirty="0">
                <a:solidFill>
                  <a:schemeClr val="accent1"/>
                </a:solidFill>
              </a:rPr>
              <a:t>Être </a:t>
            </a:r>
            <a:r>
              <a:rPr lang="fr-CA" b="1" dirty="0"/>
              <a:t>≈ </a:t>
            </a:r>
            <a:r>
              <a:rPr lang="fr-CA" b="1" i="1" dirty="0">
                <a:solidFill>
                  <a:schemeClr val="accent6"/>
                </a:solidFill>
              </a:rPr>
              <a:t>libre arbitre </a:t>
            </a:r>
            <a:r>
              <a:rPr lang="fr-CA" b="1" i="1" dirty="0"/>
              <a:t>≈ Gott</a:t>
            </a:r>
            <a:endParaRPr lang="fr-CA" dirty="0"/>
          </a:p>
          <a:p>
            <a:pPr marL="0" lvl="0" indent="0">
              <a:buNone/>
            </a:pPr>
            <a:r>
              <a:rPr lang="fr-CA" b="1" dirty="0"/>
              <a:t>	                                Sens –Non-sens </a:t>
            </a:r>
            <a:r>
              <a:rPr lang="fr-CA" b="1" dirty="0">
                <a:solidFill>
                  <a:schemeClr val="accent6"/>
                </a:solidFill>
              </a:rPr>
              <a:t>≈ </a:t>
            </a:r>
            <a:r>
              <a:rPr lang="fr-CA" b="1" dirty="0">
                <a:solidFill>
                  <a:srgbClr val="FF0000"/>
                </a:solidFill>
              </a:rPr>
              <a:t>Non Être</a:t>
            </a:r>
            <a:endParaRPr lang="fr-CA" dirty="0">
              <a:solidFill>
                <a:srgbClr val="FF0000"/>
              </a:solidFill>
            </a:endParaRPr>
          </a:p>
          <a:p>
            <a:pPr lvl="0"/>
            <a:r>
              <a:rPr lang="fr-CA" b="1" dirty="0"/>
              <a:t>       Être + Non Être ≈ </a:t>
            </a:r>
            <a:r>
              <a:rPr lang="fr-CA" b="1" dirty="0">
                <a:solidFill>
                  <a:schemeClr val="accent1"/>
                </a:solidFill>
              </a:rPr>
              <a:t>Un </a:t>
            </a:r>
            <a:r>
              <a:rPr lang="fr-CA" b="1" i="1" dirty="0"/>
              <a:t>≈ </a:t>
            </a:r>
            <a:r>
              <a:rPr lang="fr-CA" b="1" i="1" dirty="0">
                <a:solidFill>
                  <a:schemeClr val="accent6"/>
                </a:solidFill>
              </a:rPr>
              <a:t>Intuition </a:t>
            </a:r>
            <a:r>
              <a:rPr lang="fr-CA" b="1" i="1" dirty="0"/>
              <a:t>≈ Hasard ≈ Intellectus ≈ Gottheit</a:t>
            </a:r>
            <a:endParaRPr lang="fr-CA" dirty="0"/>
          </a:p>
          <a:p>
            <a:pPr marL="0" lvl="0" indent="0">
              <a:buNone/>
            </a:pPr>
            <a:r>
              <a:rPr lang="fr-CA" b="1" dirty="0"/>
              <a:t>	                                Être - Non Être </a:t>
            </a:r>
            <a:r>
              <a:rPr lang="fr-CA" b="1" dirty="0">
                <a:solidFill>
                  <a:schemeClr val="accent6"/>
                </a:solidFill>
              </a:rPr>
              <a:t>≈ </a:t>
            </a:r>
            <a:r>
              <a:rPr lang="fr-CA" b="1" dirty="0">
                <a:solidFill>
                  <a:srgbClr val="FF0000"/>
                </a:solidFill>
              </a:rPr>
              <a:t>Non Un</a:t>
            </a:r>
            <a:endParaRPr lang="fr-CA" dirty="0">
              <a:solidFill>
                <a:srgbClr val="FF0000"/>
              </a:solidFill>
            </a:endParaRPr>
          </a:p>
          <a:p>
            <a:pPr lvl="0"/>
            <a:r>
              <a:rPr lang="fr-CA" b="1" dirty="0"/>
              <a:t>              (Un + Non Un)+ (Un - Non Un) </a:t>
            </a:r>
            <a:r>
              <a:rPr lang="fr-CA" b="1" dirty="0">
                <a:solidFill>
                  <a:srgbClr val="7030A0"/>
                </a:solidFill>
              </a:rPr>
              <a:t>≈ Non Aliud</a:t>
            </a:r>
            <a:endParaRPr lang="fr-CA" dirty="0">
              <a:solidFill>
                <a:srgbClr val="7030A0"/>
              </a:solidFill>
            </a:endParaRPr>
          </a:p>
          <a:p>
            <a:pPr marL="0" indent="0">
              <a:buNone/>
            </a:pPr>
            <a:r>
              <a:rPr lang="fr-CA" dirty="0"/>
              <a:t> </a:t>
            </a:r>
          </a:p>
          <a:p>
            <a:endParaRPr lang="fr-CA" dirty="0"/>
          </a:p>
        </p:txBody>
      </p:sp>
    </p:spTree>
    <p:extLst>
      <p:ext uri="{BB962C8B-B14F-4D97-AF65-F5344CB8AC3E}">
        <p14:creationId xmlns:p14="http://schemas.microsoft.com/office/powerpoint/2010/main" val="1053948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5157"/>
            <a:ext cx="10515600" cy="1515532"/>
          </a:xfrm>
        </p:spPr>
        <p:txBody>
          <a:bodyPr/>
          <a:lstStyle/>
          <a:p>
            <a:r>
              <a:rPr lang="fr-CA" b="1" dirty="0"/>
              <a:t>        </a:t>
            </a:r>
          </a:p>
        </p:txBody>
      </p:sp>
      <p:pic>
        <p:nvPicPr>
          <p:cNvPr id="11266" name="Picture 2" descr="Résultats de recherche d'images pour « vesica piscis »"/>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336800"/>
            <a:ext cx="5909733" cy="39031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ésultats de recherche d'images pour « cercle »"/>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468533" y="2675468"/>
            <a:ext cx="3928534" cy="303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420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5157"/>
            <a:ext cx="10515600" cy="1515532"/>
          </a:xfrm>
        </p:spPr>
        <p:txBody>
          <a:bodyPr>
            <a:normAutofit fontScale="90000"/>
          </a:bodyPr>
          <a:lstStyle/>
          <a:p>
            <a:r>
              <a:rPr lang="fr-CA" b="1" dirty="0"/>
              <a:t>    Un = Akasha .   (Un + Non Un) = Fou Hi = Ahava</a:t>
            </a:r>
            <a:br>
              <a:rPr lang="fr-CA" b="1" dirty="0"/>
            </a:br>
            <a:r>
              <a:rPr lang="fr-CA" sz="2700" dirty="0"/>
              <a:t>  </a:t>
            </a:r>
            <a:r>
              <a:rPr lang="fr-CA" sz="2700" dirty="0">
                <a:solidFill>
                  <a:srgbClr val="FF0000"/>
                </a:solidFill>
              </a:rPr>
              <a:t>(</a:t>
            </a:r>
            <a:r>
              <a:rPr lang="fr-CA" sz="2700" b="1" dirty="0">
                <a:solidFill>
                  <a:srgbClr val="FF0000"/>
                </a:solidFill>
              </a:rPr>
              <a:t>Un + Non Un) + (Un – Non Un) = Non Aliud = Noun final= Indétermination</a:t>
            </a:r>
          </a:p>
        </p:txBody>
      </p:sp>
      <p:pic>
        <p:nvPicPr>
          <p:cNvPr id="11266" name="Picture 2" descr="Résultats de recherche d'images pour « vesica piscis »"/>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345267"/>
            <a:ext cx="5909733" cy="39031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ésultats de recherche d'images pour « cercle »"/>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468533" y="2675468"/>
            <a:ext cx="3928534" cy="303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08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03635"/>
          </a:xfrm>
        </p:spPr>
        <p:txBody>
          <a:bodyPr/>
          <a:lstStyle/>
          <a:p>
            <a:r>
              <a:rPr lang="fr-CA" b="1" dirty="0"/>
              <a:t>               Tractroide ≈ Mandorle ≈ Un</a:t>
            </a:r>
          </a:p>
        </p:txBody>
      </p:sp>
      <p:pic>
        <p:nvPicPr>
          <p:cNvPr id="1026" name="Picture 2" descr="C:\Users\Jean\Downloads\images (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5561" y="1268760"/>
            <a:ext cx="3219413" cy="48965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ésultats de recherche d'images pour « vesica pisci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974" y="2336800"/>
            <a:ext cx="5421547" cy="325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491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 </a:t>
            </a:r>
            <a:r>
              <a:rPr lang="fr-CA" b="1" dirty="0"/>
              <a:t>Stress subquantique sémantique</a:t>
            </a:r>
            <a:br>
              <a:rPr lang="fr-CA" b="1" dirty="0"/>
            </a:br>
            <a:r>
              <a:rPr lang="fr-CA" sz="3600" dirty="0">
                <a:solidFill>
                  <a:srgbClr val="FF0000"/>
                </a:solidFill>
              </a:rPr>
              <a:t>L’informatique informe l’énergétique</a:t>
            </a:r>
          </a:p>
        </p:txBody>
      </p:sp>
      <p:sp>
        <p:nvSpPr>
          <p:cNvPr id="3" name="Espace réservé du contenu 2"/>
          <p:cNvSpPr>
            <a:spLocks noGrp="1"/>
          </p:cNvSpPr>
          <p:nvPr>
            <p:ph idx="1"/>
          </p:nvPr>
        </p:nvSpPr>
        <p:spPr/>
        <p:txBody>
          <a:bodyPr/>
          <a:lstStyle/>
          <a:p>
            <a:r>
              <a:rPr lang="fr-CA" dirty="0"/>
              <a:t>Blocage entre quantique énergétique et subquantique informatique.</a:t>
            </a:r>
          </a:p>
          <a:p>
            <a:r>
              <a:rPr lang="fr-CA" dirty="0"/>
              <a:t>Modem défectueux; la modulation étouffe la démodulation. </a:t>
            </a:r>
          </a:p>
          <a:p>
            <a:r>
              <a:rPr lang="fr-CA" dirty="0"/>
              <a:t>La modulation décompose. La démodulation recompose</a:t>
            </a:r>
          </a:p>
          <a:p>
            <a:r>
              <a:rPr lang="fr-CA" dirty="0"/>
              <a:t>Le numérique ne peut être recomposé en analogique.</a:t>
            </a:r>
          </a:p>
          <a:p>
            <a:r>
              <a:rPr lang="fr-CA" dirty="0"/>
              <a:t>La multiplicité des signes ne peut être intégrée dans l’unité du Sens.</a:t>
            </a:r>
          </a:p>
          <a:p>
            <a:r>
              <a:rPr lang="fr-CA" dirty="0"/>
              <a:t>Stress avec angoisse</a:t>
            </a:r>
          </a:p>
          <a:p>
            <a:r>
              <a:rPr lang="fr-CA" dirty="0"/>
              <a:t>Distorsion espace-temps≈ cauchemar, LSD, stress post-traumatique</a:t>
            </a:r>
          </a:p>
        </p:txBody>
      </p:sp>
    </p:spTree>
    <p:extLst>
      <p:ext uri="{BB962C8B-B14F-4D97-AF65-F5344CB8AC3E}">
        <p14:creationId xmlns:p14="http://schemas.microsoft.com/office/powerpoint/2010/main" val="3230880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9867" y="322792"/>
            <a:ext cx="10515600" cy="1325563"/>
          </a:xfrm>
        </p:spPr>
        <p:txBody>
          <a:bodyPr/>
          <a:lstStyle/>
          <a:p>
            <a:r>
              <a:rPr lang="fr-CA" dirty="0"/>
              <a:t>         Stress métaquantique</a:t>
            </a:r>
          </a:p>
        </p:txBody>
      </p:sp>
      <p:sp>
        <p:nvSpPr>
          <p:cNvPr id="3" name="Espace réservé du contenu 2"/>
          <p:cNvSpPr>
            <a:spLocks noGrp="1"/>
          </p:cNvSpPr>
          <p:nvPr>
            <p:ph idx="1"/>
          </p:nvPr>
        </p:nvSpPr>
        <p:spPr/>
        <p:txBody>
          <a:bodyPr>
            <a:normAutofit lnSpcReduction="10000"/>
          </a:bodyPr>
          <a:lstStyle/>
          <a:p>
            <a:r>
              <a:rPr lang="fr-CA" dirty="0"/>
              <a:t>Passage du stress à la maladie</a:t>
            </a:r>
          </a:p>
          <a:p>
            <a:endParaRPr lang="fr-CA" dirty="0"/>
          </a:p>
          <a:p>
            <a:r>
              <a:rPr lang="fr-CA" dirty="0"/>
              <a:t>Le centre métaquantique n’est plus accessible</a:t>
            </a:r>
          </a:p>
          <a:p>
            <a:endParaRPr lang="fr-CA" dirty="0"/>
          </a:p>
          <a:p>
            <a:r>
              <a:rPr lang="fr-CA" dirty="0"/>
              <a:t>C’est la panique, la terreur, désorientation totale</a:t>
            </a:r>
          </a:p>
          <a:p>
            <a:endParaRPr lang="fr-CA" dirty="0"/>
          </a:p>
          <a:p>
            <a:r>
              <a:rPr lang="fr-CA" dirty="0"/>
              <a:t>Confusion local-non local</a:t>
            </a:r>
          </a:p>
          <a:p>
            <a:endParaRPr lang="fr-CA" dirty="0"/>
          </a:p>
          <a:p>
            <a:r>
              <a:rPr lang="fr-CA" dirty="0"/>
              <a:t>Perte de l’unité centrale</a:t>
            </a:r>
          </a:p>
          <a:p>
            <a:endParaRPr lang="fr-CA" dirty="0"/>
          </a:p>
        </p:txBody>
      </p:sp>
    </p:spTree>
    <p:extLst>
      <p:ext uri="{BB962C8B-B14F-4D97-AF65-F5344CB8AC3E}">
        <p14:creationId xmlns:p14="http://schemas.microsoft.com/office/powerpoint/2010/main" val="161258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Jean\Pictures\schémas rémi\Holo 2011\ratte\structure absolu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79763" y="948268"/>
            <a:ext cx="7766538" cy="62576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2000249" y="220133"/>
            <a:ext cx="7766538" cy="1049867"/>
          </a:xfrm>
          <a:prstGeom prst="roundRect">
            <a:avLst/>
          </a:prstGeom>
        </p:spPr>
        <p:style>
          <a:lnRef idx="0">
            <a:schemeClr val="accent4"/>
          </a:lnRef>
          <a:fillRef idx="3">
            <a:schemeClr val="accent4"/>
          </a:fillRef>
          <a:effectRef idx="3">
            <a:schemeClr val="accent4"/>
          </a:effectRef>
          <a:fontRef idx="minor">
            <a:schemeClr val="lt1"/>
          </a:fontRef>
        </p:style>
        <p:txBody>
          <a:bodyPr/>
          <a:lstStyle/>
          <a:p>
            <a:r>
              <a:rPr lang="fr-CA" sz="4400" dirty="0">
                <a:solidFill>
                  <a:srgbClr val="FF0000"/>
                </a:solidFill>
              </a:rPr>
              <a:t>Structure</a:t>
            </a:r>
            <a:r>
              <a:rPr lang="fr-CA" sz="4400" dirty="0"/>
              <a:t>  </a:t>
            </a:r>
            <a:r>
              <a:rPr lang="fr-CA" sz="4400" dirty="0">
                <a:solidFill>
                  <a:srgbClr val="FF0000"/>
                </a:solidFill>
              </a:rPr>
              <a:t>Absolue Ontologique</a:t>
            </a:r>
          </a:p>
        </p:txBody>
      </p:sp>
    </p:spTree>
    <p:extLst>
      <p:ext uri="{BB962C8B-B14F-4D97-AF65-F5344CB8AC3E}">
        <p14:creationId xmlns:p14="http://schemas.microsoft.com/office/powerpoint/2010/main" val="253970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00062"/>
            <a:ext cx="10253133" cy="1325563"/>
          </a:xfrm>
        </p:spPr>
        <p:txBody>
          <a:bodyPr>
            <a:normAutofit/>
          </a:bodyPr>
          <a:lstStyle/>
          <a:p>
            <a:r>
              <a:rPr lang="fr-CA" sz="3200" b="1" dirty="0"/>
              <a:t>Problème quantique sémiotique ou subquantique sémantique </a:t>
            </a:r>
          </a:p>
        </p:txBody>
      </p:sp>
      <p:sp>
        <p:nvSpPr>
          <p:cNvPr id="3" name="Espace réservé du contenu 2"/>
          <p:cNvSpPr>
            <a:spLocks noGrp="1"/>
          </p:cNvSpPr>
          <p:nvPr>
            <p:ph idx="1"/>
          </p:nvPr>
        </p:nvSpPr>
        <p:spPr/>
        <p:txBody>
          <a:bodyPr>
            <a:normAutofit fontScale="92500" lnSpcReduction="20000"/>
          </a:bodyPr>
          <a:lstStyle/>
          <a:p>
            <a:r>
              <a:rPr lang="fr-CA" dirty="0">
                <a:solidFill>
                  <a:srgbClr val="FF0000"/>
                </a:solidFill>
              </a:rPr>
              <a:t>Problème quantique </a:t>
            </a:r>
            <a:r>
              <a:rPr lang="fr-CA" b="1" dirty="0"/>
              <a:t>matière-antimatière</a:t>
            </a:r>
          </a:p>
          <a:p>
            <a:pPr marL="0" indent="0">
              <a:buNone/>
            </a:pPr>
            <a:r>
              <a:rPr lang="fr-CA" dirty="0"/>
              <a:t>     Matière Égo limbique séparé de l’antimatière néocorticale alter égo</a:t>
            </a:r>
          </a:p>
          <a:p>
            <a:pPr marL="0" indent="0">
              <a:buNone/>
            </a:pPr>
            <a:endParaRPr lang="fr-CA" dirty="0"/>
          </a:p>
          <a:p>
            <a:r>
              <a:rPr lang="fr-CA" dirty="0">
                <a:solidFill>
                  <a:srgbClr val="FF0000"/>
                </a:solidFill>
              </a:rPr>
              <a:t>Problème subquantique </a:t>
            </a:r>
            <a:r>
              <a:rPr lang="fr-CA" b="1" dirty="0"/>
              <a:t>espace-temps</a:t>
            </a:r>
          </a:p>
          <a:p>
            <a:pPr marL="0" indent="0">
              <a:buNone/>
            </a:pPr>
            <a:r>
              <a:rPr lang="fr-CA" dirty="0"/>
              <a:t>    </a:t>
            </a:r>
            <a:r>
              <a:rPr lang="fr-CA" b="1" dirty="0"/>
              <a:t>Ontiqu</a:t>
            </a:r>
            <a:r>
              <a:rPr lang="fr-CA" dirty="0"/>
              <a:t>e énergétique sémiotique séparé de l’</a:t>
            </a:r>
            <a:r>
              <a:rPr lang="fr-CA" b="1" dirty="0"/>
              <a:t>ontologique</a:t>
            </a:r>
            <a:r>
              <a:rPr lang="fr-CA" dirty="0"/>
              <a:t> sémantique  </a:t>
            </a:r>
          </a:p>
          <a:p>
            <a:pPr marL="0" indent="0">
              <a:buNone/>
            </a:pPr>
            <a:r>
              <a:rPr lang="fr-CA" dirty="0"/>
              <a:t>          Perte du sens. Altérations du sens, Distorsions du sens</a:t>
            </a:r>
          </a:p>
          <a:p>
            <a:pPr marL="0" indent="0">
              <a:buNone/>
            </a:pPr>
            <a:r>
              <a:rPr lang="fr-CA" dirty="0"/>
              <a:t>         Syndrome post-traumatique; distorsion espace-temps. Cauchemar</a:t>
            </a:r>
          </a:p>
          <a:p>
            <a:pPr marL="0" indent="0">
              <a:buNone/>
            </a:pPr>
            <a:endParaRPr lang="fr-CA" dirty="0"/>
          </a:p>
          <a:p>
            <a:r>
              <a:rPr lang="fr-CA" dirty="0">
                <a:solidFill>
                  <a:srgbClr val="FF0000"/>
                </a:solidFill>
              </a:rPr>
              <a:t>Problème métaquantique </a:t>
            </a:r>
            <a:r>
              <a:rPr lang="fr-CA" b="1" dirty="0"/>
              <a:t>local-non local</a:t>
            </a:r>
          </a:p>
          <a:p>
            <a:pPr marL="0" indent="0">
              <a:buNone/>
            </a:pPr>
            <a:r>
              <a:rPr lang="fr-CA" dirty="0"/>
              <a:t>         Modem cérébral défectueux, panique</a:t>
            </a:r>
          </a:p>
        </p:txBody>
      </p:sp>
    </p:spTree>
    <p:extLst>
      <p:ext uri="{BB962C8B-B14F-4D97-AF65-F5344CB8AC3E}">
        <p14:creationId xmlns:p14="http://schemas.microsoft.com/office/powerpoint/2010/main" val="405587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Jean\Pictures\dualite-de-perception-2.gi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59476" y="1268760"/>
            <a:ext cx="7118706" cy="54292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2079763" y="773832"/>
            <a:ext cx="7766538" cy="1143000"/>
            <a:chOff x="314577" y="0"/>
            <a:chExt cx="7766538" cy="1143000"/>
          </a:xfrm>
        </p:grpSpPr>
        <p:sp>
          <p:nvSpPr>
            <p:cNvPr id="5" name="Rectangle à coins arrondis 4"/>
            <p:cNvSpPr/>
            <p:nvPr/>
          </p:nvSpPr>
          <p:spPr>
            <a:xfrm>
              <a:off x="314577" y="0"/>
              <a:ext cx="7766538"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endParaRPr lang="fr-CA" dirty="0"/>
            </a:p>
          </p:txBody>
        </p:sp>
        <p:sp>
          <p:nvSpPr>
            <p:cNvPr id="6" name="Rectangle 5"/>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3200" dirty="0"/>
                <a:t>Dualité ondulatoire/corpusculaire</a:t>
              </a:r>
            </a:p>
          </p:txBody>
        </p:sp>
      </p:grpSp>
      <p:sp>
        <p:nvSpPr>
          <p:cNvPr id="7" name="ZoneTexte 6"/>
          <p:cNvSpPr txBox="1"/>
          <p:nvPr/>
        </p:nvSpPr>
        <p:spPr>
          <a:xfrm>
            <a:off x="2423592" y="2020198"/>
            <a:ext cx="3600400" cy="400110"/>
          </a:xfrm>
          <a:prstGeom prst="rect">
            <a:avLst/>
          </a:prstGeom>
          <a:noFill/>
        </p:spPr>
        <p:txBody>
          <a:bodyPr wrap="square" rtlCol="0">
            <a:spAutoFit/>
          </a:bodyPr>
          <a:lstStyle/>
          <a:p>
            <a:r>
              <a:rPr lang="fr-CA" sz="2000" b="1" dirty="0"/>
              <a:t>Dualité de perception</a:t>
            </a:r>
          </a:p>
        </p:txBody>
      </p:sp>
    </p:spTree>
    <p:extLst>
      <p:ext uri="{BB962C8B-B14F-4D97-AF65-F5344CB8AC3E}">
        <p14:creationId xmlns:p14="http://schemas.microsoft.com/office/powerpoint/2010/main" val="277486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2060848"/>
            <a:ext cx="8229600" cy="4392488"/>
          </a:xfrm>
        </p:spPr>
        <p:txBody>
          <a:bodyPr>
            <a:normAutofit lnSpcReduction="10000"/>
          </a:bodyPr>
          <a:lstStyle/>
          <a:p>
            <a:r>
              <a:rPr lang="fr-CA" b="1" dirty="0"/>
              <a:t>Logique de non contradiction </a:t>
            </a:r>
          </a:p>
          <a:p>
            <a:pPr marL="0" indent="0">
              <a:buNone/>
            </a:pPr>
            <a:r>
              <a:rPr lang="fr-CA" sz="2400" dirty="0"/>
              <a:t>				≈ physique  classique     	 					≈ dialectique</a:t>
            </a:r>
          </a:p>
          <a:p>
            <a:r>
              <a:rPr lang="fr-CA" b="1" dirty="0"/>
              <a:t>Logique de contradiction </a:t>
            </a:r>
          </a:p>
          <a:p>
            <a:pPr marL="3657600" lvl="8" indent="0">
              <a:buNone/>
            </a:pPr>
            <a:r>
              <a:rPr lang="fr-CA" sz="2600" dirty="0"/>
              <a:t>≈ physique quantique</a:t>
            </a:r>
          </a:p>
          <a:p>
            <a:pPr marL="0" indent="0">
              <a:buNone/>
            </a:pPr>
            <a:r>
              <a:rPr lang="fr-CA" sz="2400" dirty="0"/>
              <a:t>                                                  	≈ trialectique  de  Lupasco</a:t>
            </a:r>
          </a:p>
          <a:p>
            <a:r>
              <a:rPr lang="fr-CA" b="1" dirty="0"/>
              <a:t>Logique de double </a:t>
            </a:r>
            <a:r>
              <a:rPr lang="fr-CA" sz="2400" b="1" dirty="0"/>
              <a:t>C</a:t>
            </a:r>
            <a:r>
              <a:rPr lang="fr-CA" b="1" dirty="0"/>
              <a:t>ontradiction croisée </a:t>
            </a:r>
            <a:r>
              <a:rPr lang="fr-CA" b="1" i="1" dirty="0"/>
              <a:t>Abellio</a:t>
            </a:r>
          </a:p>
          <a:p>
            <a:pPr marL="0" indent="0">
              <a:buNone/>
            </a:pPr>
            <a:r>
              <a:rPr lang="fr-CA" sz="2400" dirty="0"/>
              <a:t>         				≈ Physique subquantique</a:t>
            </a:r>
          </a:p>
          <a:p>
            <a:r>
              <a:rPr lang="fr-CA" b="1" dirty="0"/>
              <a:t>Logique de triple contradiction croisée </a:t>
            </a:r>
            <a:r>
              <a:rPr lang="fr-CA" dirty="0"/>
              <a:t>	       			</a:t>
            </a:r>
            <a:r>
              <a:rPr lang="fr-CA" sz="2400" dirty="0"/>
              <a:t>                           ≈ métaquantique</a:t>
            </a:r>
          </a:p>
        </p:txBody>
      </p:sp>
      <p:grpSp>
        <p:nvGrpSpPr>
          <p:cNvPr id="4" name="Groupe 3"/>
          <p:cNvGrpSpPr/>
          <p:nvPr/>
        </p:nvGrpSpPr>
        <p:grpSpPr>
          <a:xfrm>
            <a:off x="2079763" y="773832"/>
            <a:ext cx="7766538" cy="1143000"/>
            <a:chOff x="314577" y="0"/>
            <a:chExt cx="7766538" cy="1143000"/>
          </a:xfrm>
        </p:grpSpPr>
        <p:sp>
          <p:nvSpPr>
            <p:cNvPr id="5" name="Rectangle à coins arrondis 4"/>
            <p:cNvSpPr/>
            <p:nvPr/>
          </p:nvSpPr>
          <p:spPr>
            <a:xfrm>
              <a:off x="314577" y="0"/>
              <a:ext cx="7766538"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endParaRPr lang="fr-CA" dirty="0"/>
            </a:p>
          </p:txBody>
        </p:sp>
        <p:sp>
          <p:nvSpPr>
            <p:cNvPr id="6" name="Rectangle 5"/>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3200" dirty="0"/>
                <a:t>Logiques</a:t>
              </a:r>
            </a:p>
          </p:txBody>
        </p:sp>
      </p:grpSp>
    </p:spTree>
    <p:extLst>
      <p:ext uri="{BB962C8B-B14F-4D97-AF65-F5344CB8AC3E}">
        <p14:creationId xmlns:p14="http://schemas.microsoft.com/office/powerpoint/2010/main" val="306925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800" b="1" dirty="0">
                <a:solidFill>
                  <a:srgbClr val="FF0000"/>
                </a:solidFill>
              </a:rPr>
              <a:t>                Embryo-logiques</a:t>
            </a:r>
          </a:p>
        </p:txBody>
      </p:sp>
      <p:sp>
        <p:nvSpPr>
          <p:cNvPr id="3" name="Espace réservé du contenu 2"/>
          <p:cNvSpPr>
            <a:spLocks noGrp="1"/>
          </p:cNvSpPr>
          <p:nvPr>
            <p:ph idx="1"/>
          </p:nvPr>
        </p:nvSpPr>
        <p:spPr/>
        <p:txBody>
          <a:bodyPr>
            <a:normAutofit fontScale="92500" lnSpcReduction="20000"/>
          </a:bodyPr>
          <a:lstStyle/>
          <a:p>
            <a:r>
              <a:rPr lang="fr-CA" sz="4000" dirty="0">
                <a:solidFill>
                  <a:srgbClr val="FF0000"/>
                </a:solidFill>
              </a:rPr>
              <a:t>Ectoderme</a:t>
            </a:r>
            <a:r>
              <a:rPr lang="fr-CA" sz="4000" dirty="0"/>
              <a:t> = logique de non contradiction</a:t>
            </a:r>
          </a:p>
          <a:p>
            <a:pPr marL="0" indent="0">
              <a:buNone/>
            </a:pPr>
            <a:r>
              <a:rPr lang="fr-CA" sz="4000" dirty="0"/>
              <a:t>                      = objectivité</a:t>
            </a:r>
          </a:p>
          <a:p>
            <a:endParaRPr lang="fr-CA" sz="4000" dirty="0"/>
          </a:p>
          <a:p>
            <a:r>
              <a:rPr lang="fr-CA" sz="4000" dirty="0">
                <a:solidFill>
                  <a:srgbClr val="FF0000"/>
                </a:solidFill>
              </a:rPr>
              <a:t>Endoderme</a:t>
            </a:r>
            <a:r>
              <a:rPr lang="fr-CA" sz="4000" dirty="0"/>
              <a:t> = logique de contradiction</a:t>
            </a:r>
          </a:p>
          <a:p>
            <a:pPr marL="0" indent="0">
              <a:buNone/>
            </a:pPr>
            <a:r>
              <a:rPr lang="fr-CA" sz="4000" dirty="0"/>
              <a:t>                        = subjectivité</a:t>
            </a:r>
          </a:p>
          <a:p>
            <a:endParaRPr lang="fr-CA" sz="4000" dirty="0"/>
          </a:p>
          <a:p>
            <a:r>
              <a:rPr lang="fr-CA" sz="4000" dirty="0">
                <a:solidFill>
                  <a:srgbClr val="FF0000"/>
                </a:solidFill>
              </a:rPr>
              <a:t>Mésoderme</a:t>
            </a:r>
            <a:r>
              <a:rPr lang="fr-CA" sz="4000" dirty="0"/>
              <a:t>=logique de double contradiction croisée</a:t>
            </a:r>
          </a:p>
          <a:p>
            <a:pPr marL="0" indent="0">
              <a:buNone/>
            </a:pPr>
            <a:r>
              <a:rPr lang="fr-CA" dirty="0"/>
              <a:t>                                  = </a:t>
            </a:r>
            <a:r>
              <a:rPr lang="fr-CA" sz="3900" dirty="0"/>
              <a:t>Transjectivité</a:t>
            </a:r>
          </a:p>
          <a:p>
            <a:pPr marL="0" indent="0">
              <a:buNone/>
            </a:pPr>
            <a:endParaRPr lang="fr-CA" dirty="0"/>
          </a:p>
        </p:txBody>
      </p:sp>
    </p:spTree>
    <p:extLst>
      <p:ext uri="{BB962C8B-B14F-4D97-AF65-F5344CB8AC3E}">
        <p14:creationId xmlns:p14="http://schemas.microsoft.com/office/powerpoint/2010/main" val="251153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Jean\Pictures\copie_embryon_flat.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484782" y="1972629"/>
            <a:ext cx="7235687" cy="547178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2079763" y="773832"/>
            <a:ext cx="7766538" cy="1143000"/>
            <a:chOff x="314577" y="0"/>
            <a:chExt cx="7766538" cy="1143000"/>
          </a:xfrm>
        </p:grpSpPr>
        <p:sp>
          <p:nvSpPr>
            <p:cNvPr id="5" name="Rectangle à coins arrondis 4"/>
            <p:cNvSpPr/>
            <p:nvPr/>
          </p:nvSpPr>
          <p:spPr>
            <a:xfrm>
              <a:off x="314577" y="0"/>
              <a:ext cx="7766538"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endParaRPr lang="fr-CA" dirty="0"/>
            </a:p>
          </p:txBody>
        </p:sp>
        <p:sp>
          <p:nvSpPr>
            <p:cNvPr id="6" name="Rectangle 5"/>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3200" dirty="0"/>
                <a:t>Résonance tissulaire</a:t>
              </a:r>
            </a:p>
          </p:txBody>
        </p:sp>
      </p:grpSp>
    </p:spTree>
    <p:extLst>
      <p:ext uri="{BB962C8B-B14F-4D97-AF65-F5344CB8AC3E}">
        <p14:creationId xmlns:p14="http://schemas.microsoft.com/office/powerpoint/2010/main" val="30734118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1087</TotalTime>
  <Words>1505</Words>
  <Application>Microsoft Office PowerPoint</Application>
  <PresentationFormat>Grand écran</PresentationFormat>
  <Paragraphs>220</Paragraphs>
  <Slides>39</Slides>
  <Notes>29</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39</vt:i4>
      </vt:variant>
    </vt:vector>
  </HeadingPairs>
  <TitlesOfParts>
    <vt:vector size="45" baseType="lpstr">
      <vt:lpstr>Arial</vt:lpstr>
      <vt:lpstr>Calibri</vt:lpstr>
      <vt:lpstr>Calibri Light</vt:lpstr>
      <vt:lpstr>Symbol</vt:lpstr>
      <vt:lpstr>Thème Office</vt:lpstr>
      <vt:lpstr>Acrobat Document</vt:lpstr>
      <vt:lpstr>Biosémantique du Stress résonance  mésodermique </vt:lpstr>
      <vt:lpstr>Étymologie  du mot Stress</vt:lpstr>
      <vt:lpstr>   Du linéaire au non linéaire (sphérique)  </vt:lpstr>
      <vt:lpstr>Présentation PowerPoint</vt:lpstr>
      <vt:lpstr>Problème quantique sémiotique ou subquantique sémantique </vt:lpstr>
      <vt:lpstr>Présentation PowerPoint</vt:lpstr>
      <vt:lpstr>Présentation PowerPoint</vt:lpstr>
      <vt:lpstr>                Embryo-logiques</vt:lpstr>
      <vt:lpstr>Présentation PowerPoint</vt:lpstr>
      <vt:lpstr>Résonances tissulaires et équivalents vibratoires</vt:lpstr>
      <vt:lpstr>Égo et neurobiologie</vt:lpstr>
      <vt:lpstr>Équivalence vibratoire  entre cerveau reptilien et moi superficiel inconscient </vt:lpstr>
      <vt:lpstr>Équivalence vibratoire  entre cerveau limbique et égo</vt:lpstr>
      <vt:lpstr>Équivalence vibratoire  entre néocortex et alter égo</vt:lpstr>
      <vt:lpstr> Résonance biosémantique mésodermique</vt:lpstr>
      <vt:lpstr>Présentation PowerPoint</vt:lpstr>
      <vt:lpstr>       Oreille hologramme du cerveau         Cerveau hologramme du corps</vt:lpstr>
      <vt:lpstr>Présentation PowerPoint</vt:lpstr>
      <vt:lpstr>Présentation PowerPoint</vt:lpstr>
      <vt:lpstr>Équivalences vibratoires = une même position montre  une fonction commune à différents niveaux</vt:lpstr>
      <vt:lpstr>Équivalences vibratoires entre pigments et zones du cerveau. Plan équatorial limbique Néocortex = hologramme du cerveau</vt:lpstr>
      <vt:lpstr> Résonance fractale, invariance, autosimilarité</vt:lpstr>
      <vt:lpstr>Stress oxydatif = immunodéficience acquise                CN prends la place de OH</vt:lpstr>
      <vt:lpstr>Présentation PowerPoint</vt:lpstr>
      <vt:lpstr>Présentation PowerPoint</vt:lpstr>
      <vt:lpstr>     Plan  quantique matière-antimatière  = projection du plan subquantique espace-temps</vt:lpstr>
      <vt:lpstr>   Plan quantique matière-antimatière  = projection du centre métaquantique Local-Non local</vt:lpstr>
      <vt:lpstr>Plan quantique matière-antimatière</vt:lpstr>
      <vt:lpstr>Présentation PowerPoint</vt:lpstr>
      <vt:lpstr>Biosémantique du stress</vt:lpstr>
      <vt:lpstr>Présentation PowerPoint</vt:lpstr>
      <vt:lpstr>Stress quantique matière-antimatière</vt:lpstr>
      <vt:lpstr>Présentation PowerPoint</vt:lpstr>
      <vt:lpstr>Structuration de l’axe vertical subquantique         (Plus  ≈  complémentarité.       Moins  ≈  antagonisme)</vt:lpstr>
      <vt:lpstr>        </vt:lpstr>
      <vt:lpstr>    Un = Akasha .   (Un + Non Un) = Fou Hi = Ahava   (Un + Non Un) + (Un – Non Un) = Non Aliud = Noun final= Indétermination</vt:lpstr>
      <vt:lpstr>               Tractroide ≈ Mandorle ≈ Un</vt:lpstr>
      <vt:lpstr> Stress subquantique sémantique L’informatique informe l’énergétique</vt:lpstr>
      <vt:lpstr>         Stress métaquantique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Holo-stress</dc:title>
  <dc:creator>Asus</dc:creator>
  <cp:lastModifiedBy>Asus</cp:lastModifiedBy>
  <cp:revision>160</cp:revision>
  <dcterms:created xsi:type="dcterms:W3CDTF">2017-02-04T15:28:22Z</dcterms:created>
  <dcterms:modified xsi:type="dcterms:W3CDTF">2017-03-16T14:02:49Z</dcterms:modified>
</cp:coreProperties>
</file>