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46" r:id="rId2"/>
    <p:sldId id="256" r:id="rId3"/>
    <p:sldId id="290" r:id="rId4"/>
    <p:sldId id="349" r:id="rId5"/>
    <p:sldId id="313" r:id="rId6"/>
    <p:sldId id="352" r:id="rId7"/>
    <p:sldId id="359" r:id="rId8"/>
    <p:sldId id="358" r:id="rId9"/>
    <p:sldId id="355" r:id="rId10"/>
    <p:sldId id="327" r:id="rId11"/>
    <p:sldId id="337" r:id="rId12"/>
    <p:sldId id="269" r:id="rId13"/>
    <p:sldId id="270" r:id="rId14"/>
    <p:sldId id="353" r:id="rId15"/>
    <p:sldId id="265" r:id="rId16"/>
    <p:sldId id="260" r:id="rId17"/>
    <p:sldId id="331" r:id="rId18"/>
    <p:sldId id="342" r:id="rId19"/>
    <p:sldId id="351" r:id="rId20"/>
    <p:sldId id="341" r:id="rId21"/>
    <p:sldId id="314" r:id="rId22"/>
    <p:sldId id="329" r:id="rId23"/>
    <p:sldId id="333" r:id="rId24"/>
    <p:sldId id="264" r:id="rId25"/>
    <p:sldId id="360" r:id="rId26"/>
    <p:sldId id="277" r:id="rId27"/>
    <p:sldId id="274" r:id="rId28"/>
    <p:sldId id="262" r:id="rId29"/>
    <p:sldId id="366" r:id="rId30"/>
    <p:sldId id="308" r:id="rId31"/>
    <p:sldId id="323" r:id="rId32"/>
    <p:sldId id="325" r:id="rId33"/>
    <p:sldId id="326" r:id="rId34"/>
    <p:sldId id="278" r:id="rId35"/>
    <p:sldId id="344" r:id="rId36"/>
    <p:sldId id="318" r:id="rId37"/>
    <p:sldId id="319" r:id="rId38"/>
    <p:sldId id="373" r:id="rId39"/>
    <p:sldId id="266" r:id="rId40"/>
    <p:sldId id="282" r:id="rId41"/>
    <p:sldId id="283" r:id="rId42"/>
    <p:sldId id="280" r:id="rId43"/>
    <p:sldId id="362" r:id="rId44"/>
    <p:sldId id="289" r:id="rId45"/>
    <p:sldId id="287" r:id="rId46"/>
    <p:sldId id="371" r:id="rId47"/>
    <p:sldId id="285" r:id="rId48"/>
    <p:sldId id="294" r:id="rId49"/>
  </p:sldIdLst>
  <p:sldSz cx="12192000" cy="6858000"/>
  <p:notesSz cx="7315200" cy="96012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62" autoAdjust="0"/>
  </p:normalViewPr>
  <p:slideViewPr>
    <p:cSldViewPr snapToGrid="0">
      <p:cViewPr varScale="1">
        <p:scale>
          <a:sx n="98" d="100"/>
          <a:sy n="98" d="100"/>
        </p:scale>
        <p:origin x="300" y="-792"/>
      </p:cViewPr>
      <p:guideLst>
        <p:guide orient="horz" pos="2160"/>
        <p:guide pos="3840"/>
      </p:guideLst>
    </p:cSldViewPr>
  </p:slideViewPr>
  <p:outlineViewPr>
    <p:cViewPr>
      <p:scale>
        <a:sx n="33" d="100"/>
        <a:sy n="33" d="100"/>
      </p:scale>
      <p:origin x="0" y="-2960"/>
    </p:cViewPr>
  </p:outlineViewPr>
  <p:notesTextViewPr>
    <p:cViewPr>
      <p:scale>
        <a:sx n="1" d="1"/>
        <a:sy n="1" d="1"/>
      </p:scale>
      <p:origin x="0" y="0"/>
    </p:cViewPr>
  </p:notesTextViewPr>
  <p:sorterViewPr>
    <p:cViewPr varScale="1">
      <p:scale>
        <a:sx n="100" d="100"/>
        <a:sy n="100" d="100"/>
      </p:scale>
      <p:origin x="0" y="-166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fr-CA"/>
          </a:p>
        </p:txBody>
      </p:sp>
      <p:sp>
        <p:nvSpPr>
          <p:cNvPr id="3" name="Espace réservé de la date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F4FD1B6-0D4D-4AA9-AD27-2901E751D755}" type="datetimeFigureOut">
              <a:rPr lang="fr-CA" smtClean="0"/>
              <a:t>2017-07-21</a:t>
            </a:fld>
            <a:endParaRPr lang="fr-CA"/>
          </a:p>
        </p:txBody>
      </p:sp>
      <p:sp>
        <p:nvSpPr>
          <p:cNvPr id="4" name="Espace réservé de l'image des diapositives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fr-CA"/>
          </a:p>
        </p:txBody>
      </p:sp>
      <p:sp>
        <p:nvSpPr>
          <p:cNvPr id="5" name="Espace réservé des notes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fr-CA"/>
          </a:p>
        </p:txBody>
      </p:sp>
      <p:sp>
        <p:nvSpPr>
          <p:cNvPr id="7" name="Espace réservé du numéro de diapositive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D1C0603B-A118-4D24-A557-0561CFE1A16D}" type="slidenum">
              <a:rPr lang="fr-CA" smtClean="0"/>
              <a:t>‹N°›</a:t>
            </a:fld>
            <a:endParaRPr lang="fr-CA"/>
          </a:p>
        </p:txBody>
      </p:sp>
    </p:spTree>
    <p:extLst>
      <p:ext uri="{BB962C8B-B14F-4D97-AF65-F5344CB8AC3E}">
        <p14:creationId xmlns:p14="http://schemas.microsoft.com/office/powerpoint/2010/main" val="2128050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1C0603B-A118-4D24-A557-0561CFE1A16D}" type="slidenum">
              <a:rPr lang="fr-CA" smtClean="0"/>
              <a:t>1</a:t>
            </a:fld>
            <a:endParaRPr lang="fr-CA"/>
          </a:p>
        </p:txBody>
      </p:sp>
    </p:spTree>
    <p:extLst>
      <p:ext uri="{BB962C8B-B14F-4D97-AF65-F5344CB8AC3E}">
        <p14:creationId xmlns:p14="http://schemas.microsoft.com/office/powerpoint/2010/main" val="1089268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Le miroir ordinaire  provoque une amplification et une divergence du rayonnement. Le miroir à conjugaison de phase provoque une intensification</a:t>
            </a:r>
            <a:r>
              <a:rPr lang="fr-CA" baseline="0" dirty="0"/>
              <a:t> et convergence du rayonnement vers sa source. Optique non linéaire. 4 hologrammes nécessaires pour obtenir la  conjugaison de phase. Rétrogénèse </a:t>
            </a:r>
            <a:endParaRPr lang="fr-CA" dirty="0"/>
          </a:p>
        </p:txBody>
      </p:sp>
      <p:sp>
        <p:nvSpPr>
          <p:cNvPr id="4" name="Espace réservé du numéro de diapositive 3"/>
          <p:cNvSpPr>
            <a:spLocks noGrp="1"/>
          </p:cNvSpPr>
          <p:nvPr>
            <p:ph type="sldNum" sz="quarter" idx="10"/>
          </p:nvPr>
        </p:nvSpPr>
        <p:spPr/>
        <p:txBody>
          <a:bodyPr/>
          <a:lstStyle/>
          <a:p>
            <a:fld id="{7514499B-6534-4CED-B157-9C95DBB631DA}" type="slidenum">
              <a:rPr lang="fr-CA" smtClean="0"/>
              <a:pPr/>
              <a:t>10</a:t>
            </a:fld>
            <a:endParaRPr lang="fr-CA" dirty="0"/>
          </a:p>
        </p:txBody>
      </p:sp>
    </p:spTree>
    <p:extLst>
      <p:ext uri="{BB962C8B-B14F-4D97-AF65-F5344CB8AC3E}">
        <p14:creationId xmlns:p14="http://schemas.microsoft.com/office/powerpoint/2010/main" val="2764939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Ontogénèse </a:t>
            </a:r>
            <a:r>
              <a:rPr lang="fr-CA" i="0" dirty="0"/>
              <a:t>≈ embryogénèse. Résonances tissulaires. </a:t>
            </a:r>
          </a:p>
        </p:txBody>
      </p:sp>
      <p:sp>
        <p:nvSpPr>
          <p:cNvPr id="4" name="Espace réservé du numéro de diapositive 3"/>
          <p:cNvSpPr>
            <a:spLocks noGrp="1"/>
          </p:cNvSpPr>
          <p:nvPr>
            <p:ph type="sldNum" sz="quarter" idx="10"/>
          </p:nvPr>
        </p:nvSpPr>
        <p:spPr/>
        <p:txBody>
          <a:bodyPr/>
          <a:lstStyle/>
          <a:p>
            <a:fld id="{D1C0603B-A118-4D24-A557-0561CFE1A16D}" type="slidenum">
              <a:rPr lang="fr-CA" smtClean="0"/>
              <a:t>11</a:t>
            </a:fld>
            <a:endParaRPr lang="fr-CA"/>
          </a:p>
        </p:txBody>
      </p:sp>
    </p:spTree>
    <p:extLst>
      <p:ext uri="{BB962C8B-B14F-4D97-AF65-F5344CB8AC3E}">
        <p14:creationId xmlns:p14="http://schemas.microsoft.com/office/powerpoint/2010/main" val="259915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Haeckel ; Communauté entre les stades embryonnaires, pas les stades adultes. Communauté moléculaire , communauté gènes. Humain chenille avec antennes de papillon mais pas d’ailes. </a:t>
            </a:r>
          </a:p>
          <a:p>
            <a:endParaRPr lang="fr-CA" dirty="0"/>
          </a:p>
          <a:p>
            <a:r>
              <a:rPr lang="fr-CA" dirty="0"/>
              <a:t>Reproduit de la Revue La Recherche 1984.</a:t>
            </a:r>
          </a:p>
        </p:txBody>
      </p:sp>
      <p:sp>
        <p:nvSpPr>
          <p:cNvPr id="4" name="Espace réservé du numéro de diapositive 3"/>
          <p:cNvSpPr>
            <a:spLocks noGrp="1"/>
          </p:cNvSpPr>
          <p:nvPr>
            <p:ph type="sldNum" sz="quarter" idx="10"/>
          </p:nvPr>
        </p:nvSpPr>
        <p:spPr/>
        <p:txBody>
          <a:bodyPr/>
          <a:lstStyle/>
          <a:p>
            <a:fld id="{D1C0603B-A118-4D24-A557-0561CFE1A16D}" type="slidenum">
              <a:rPr lang="fr-CA" smtClean="0"/>
              <a:t>12</a:t>
            </a:fld>
            <a:endParaRPr lang="fr-CA"/>
          </a:p>
        </p:txBody>
      </p:sp>
    </p:spTree>
    <p:extLst>
      <p:ext uri="{BB962C8B-B14F-4D97-AF65-F5344CB8AC3E}">
        <p14:creationId xmlns:p14="http://schemas.microsoft.com/office/powerpoint/2010/main" val="233635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L’oreille en tant que partie du corps contient l’information de tout le corps. C'est un hologramme du cerveau qui est un hologramme di corps qui est un hologramme  du système planétaire et du système galactique</a:t>
            </a:r>
          </a:p>
        </p:txBody>
      </p:sp>
      <p:sp>
        <p:nvSpPr>
          <p:cNvPr id="4" name="Espace réservé du numéro de diapositive 3"/>
          <p:cNvSpPr>
            <a:spLocks noGrp="1"/>
          </p:cNvSpPr>
          <p:nvPr>
            <p:ph type="sldNum" sz="quarter" idx="10"/>
          </p:nvPr>
        </p:nvSpPr>
        <p:spPr/>
        <p:txBody>
          <a:bodyPr/>
          <a:lstStyle/>
          <a:p>
            <a:fld id="{D1C0603B-A118-4D24-A557-0561CFE1A16D}" type="slidenum">
              <a:rPr lang="fr-CA" smtClean="0"/>
              <a:t>13</a:t>
            </a:fld>
            <a:endParaRPr lang="fr-CA"/>
          </a:p>
        </p:txBody>
      </p:sp>
    </p:spTree>
    <p:extLst>
      <p:ext uri="{BB962C8B-B14F-4D97-AF65-F5344CB8AC3E}">
        <p14:creationId xmlns:p14="http://schemas.microsoft.com/office/powerpoint/2010/main" val="1777139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Paul Nogier a montré que chaque tissu embryonnaire</a:t>
            </a:r>
            <a:r>
              <a:rPr lang="fr-CA" baseline="0" dirty="0"/>
              <a:t> </a:t>
            </a:r>
            <a:r>
              <a:rPr lang="fr-CA" dirty="0"/>
              <a:t>résonnait  de façon spécifique avec certains pigments. La résonance biosémantique permet de voir que l’ontogénèse correspond </a:t>
            </a:r>
            <a:r>
              <a:rPr lang="fr-CA" baseline="0" dirty="0"/>
              <a:t> au modèle sphérique d’Abellio.</a:t>
            </a:r>
            <a:r>
              <a:rPr lang="fr-CA" dirty="0"/>
              <a:t> </a:t>
            </a:r>
          </a:p>
        </p:txBody>
      </p:sp>
      <p:sp>
        <p:nvSpPr>
          <p:cNvPr id="4" name="Espace réservé du numéro de diapositive 3"/>
          <p:cNvSpPr>
            <a:spLocks noGrp="1"/>
          </p:cNvSpPr>
          <p:nvPr>
            <p:ph type="sldNum" sz="quarter" idx="10"/>
          </p:nvPr>
        </p:nvSpPr>
        <p:spPr/>
        <p:txBody>
          <a:bodyPr/>
          <a:lstStyle/>
          <a:p>
            <a:fld id="{F1EE2588-023C-40B0-934D-BC020B86051D}" type="slidenum">
              <a:rPr lang="fr-CA" smtClean="0"/>
              <a:t>14</a:t>
            </a:fld>
            <a:endParaRPr lang="fr-CA"/>
          </a:p>
        </p:txBody>
      </p:sp>
    </p:spTree>
    <p:extLst>
      <p:ext uri="{BB962C8B-B14F-4D97-AF65-F5344CB8AC3E}">
        <p14:creationId xmlns:p14="http://schemas.microsoft.com/office/powerpoint/2010/main" val="61773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C’est la base physique de la résonance biosémantique mésodermique.</a:t>
            </a:r>
          </a:p>
        </p:txBody>
      </p:sp>
      <p:sp>
        <p:nvSpPr>
          <p:cNvPr id="4" name="Espace réservé du numéro de diapositive 3"/>
          <p:cNvSpPr>
            <a:spLocks noGrp="1"/>
          </p:cNvSpPr>
          <p:nvPr>
            <p:ph type="sldNum" sz="quarter" idx="10"/>
          </p:nvPr>
        </p:nvSpPr>
        <p:spPr/>
        <p:txBody>
          <a:bodyPr/>
          <a:lstStyle/>
          <a:p>
            <a:fld id="{944FD342-96A7-4E22-85D1-1712E1C7A7B5}" type="slidenum">
              <a:rPr lang="fr-CA" smtClean="0"/>
              <a:t>15</a:t>
            </a:fld>
            <a:endParaRPr lang="fr-CA"/>
          </a:p>
        </p:txBody>
      </p:sp>
    </p:spTree>
    <p:extLst>
      <p:ext uri="{BB962C8B-B14F-4D97-AF65-F5344CB8AC3E}">
        <p14:creationId xmlns:p14="http://schemas.microsoft.com/office/powerpoint/2010/main" val="4093488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Équivalence vibratoire entre pigments et hébragrammes dans la matière</a:t>
            </a:r>
            <a:r>
              <a:rPr lang="fr-CA" baseline="0" dirty="0"/>
              <a:t> . Résonance avec le</a:t>
            </a:r>
            <a:r>
              <a:rPr lang="fr-CA" dirty="0"/>
              <a:t> sanscrit dans l’antimatière.</a:t>
            </a:r>
          </a:p>
          <a:p>
            <a:r>
              <a:rPr lang="fr-CA" dirty="0"/>
              <a:t>Matière discontinue pluridimensionnelle du planétaire. Antimatière continue multidimensionnelle du chaos galactique.</a:t>
            </a:r>
          </a:p>
        </p:txBody>
      </p:sp>
      <p:sp>
        <p:nvSpPr>
          <p:cNvPr id="4" name="Espace réservé du numéro de diapositive 3"/>
          <p:cNvSpPr>
            <a:spLocks noGrp="1"/>
          </p:cNvSpPr>
          <p:nvPr>
            <p:ph type="sldNum" sz="quarter" idx="10"/>
          </p:nvPr>
        </p:nvSpPr>
        <p:spPr/>
        <p:txBody>
          <a:bodyPr/>
          <a:lstStyle/>
          <a:p>
            <a:fld id="{944FD342-96A7-4E22-85D1-1712E1C7A7B5}" type="slidenum">
              <a:rPr lang="fr-CA" smtClean="0"/>
              <a:t>16</a:t>
            </a:fld>
            <a:endParaRPr lang="fr-CA"/>
          </a:p>
        </p:txBody>
      </p:sp>
    </p:spTree>
    <p:extLst>
      <p:ext uri="{BB962C8B-B14F-4D97-AF65-F5344CB8AC3E}">
        <p14:creationId xmlns:p14="http://schemas.microsoft.com/office/powerpoint/2010/main" val="1042826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Zones de résonance; perturbations  matière et antimatière.</a:t>
            </a:r>
          </a:p>
        </p:txBody>
      </p:sp>
      <p:sp>
        <p:nvSpPr>
          <p:cNvPr id="4" name="Espace réservé du numéro de diapositive 3"/>
          <p:cNvSpPr>
            <a:spLocks noGrp="1"/>
          </p:cNvSpPr>
          <p:nvPr>
            <p:ph type="sldNum" sz="quarter" idx="10"/>
          </p:nvPr>
        </p:nvSpPr>
        <p:spPr/>
        <p:txBody>
          <a:bodyPr/>
          <a:lstStyle/>
          <a:p>
            <a:fld id="{D1C0603B-A118-4D24-A557-0561CFE1A16D}" type="slidenum">
              <a:rPr lang="fr-CA" smtClean="0"/>
              <a:t>17</a:t>
            </a:fld>
            <a:endParaRPr lang="fr-CA"/>
          </a:p>
        </p:txBody>
      </p:sp>
    </p:spTree>
    <p:extLst>
      <p:ext uri="{BB962C8B-B14F-4D97-AF65-F5344CB8AC3E}">
        <p14:creationId xmlns:p14="http://schemas.microsoft.com/office/powerpoint/2010/main" val="1461502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Un Trou noir matière est accompagné d’un Trou blanc antimatière et inversement.</a:t>
            </a:r>
          </a:p>
        </p:txBody>
      </p:sp>
      <p:sp>
        <p:nvSpPr>
          <p:cNvPr id="4" name="Espace réservé du numéro de diapositive 3"/>
          <p:cNvSpPr>
            <a:spLocks noGrp="1"/>
          </p:cNvSpPr>
          <p:nvPr>
            <p:ph type="sldNum" sz="quarter" idx="10"/>
          </p:nvPr>
        </p:nvSpPr>
        <p:spPr/>
        <p:txBody>
          <a:bodyPr/>
          <a:lstStyle/>
          <a:p>
            <a:fld id="{D1C0603B-A118-4D24-A557-0561CFE1A16D}" type="slidenum">
              <a:rPr lang="fr-CA" smtClean="0"/>
              <a:t>18</a:t>
            </a:fld>
            <a:endParaRPr lang="fr-CA"/>
          </a:p>
        </p:txBody>
      </p:sp>
    </p:spTree>
    <p:extLst>
      <p:ext uri="{BB962C8B-B14F-4D97-AF65-F5344CB8AC3E}">
        <p14:creationId xmlns:p14="http://schemas.microsoft.com/office/powerpoint/2010/main" val="3049365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Pas d’ampleur  sans intensité.  Un trou noir représente l’intensité maximale de l'absorption. Un trou blanc représente l’intensité maximale</a:t>
            </a:r>
            <a:r>
              <a:rPr lang="fr-CA" baseline="0" dirty="0"/>
              <a:t> de l’émission. C’est l’ampleur séparatrice. Le trou noir représente l’intensité intégratrice.</a:t>
            </a:r>
            <a:r>
              <a:rPr lang="fr-CA" dirty="0"/>
              <a:t> Un trou noir matière s’accompagne d’un</a:t>
            </a:r>
            <a:r>
              <a:rPr lang="fr-CA" baseline="0" dirty="0"/>
              <a:t> trou blanc antimatière et vice versa. Le vivant est un complexe de matière et d’antimatière. La physique ne connaît que l’antagonisme entre matière et antimatière. La biologie exploite la complémentarité entre matière et antimatière.</a:t>
            </a:r>
            <a:endParaRPr lang="fr-CA" dirty="0"/>
          </a:p>
        </p:txBody>
      </p:sp>
      <p:sp>
        <p:nvSpPr>
          <p:cNvPr id="4" name="Espace réservé du numéro de diapositive 3"/>
          <p:cNvSpPr>
            <a:spLocks noGrp="1"/>
          </p:cNvSpPr>
          <p:nvPr>
            <p:ph type="sldNum" sz="quarter" idx="10"/>
          </p:nvPr>
        </p:nvSpPr>
        <p:spPr/>
        <p:txBody>
          <a:bodyPr/>
          <a:lstStyle/>
          <a:p>
            <a:fld id="{29F06015-B1B6-43F2-B8CB-DE6F951FA302}" type="slidenum">
              <a:rPr lang="fr-CA" smtClean="0"/>
              <a:t>19</a:t>
            </a:fld>
            <a:endParaRPr lang="fr-CA"/>
          </a:p>
        </p:txBody>
      </p:sp>
    </p:spTree>
    <p:extLst>
      <p:ext uri="{BB962C8B-B14F-4D97-AF65-F5344CB8AC3E}">
        <p14:creationId xmlns:p14="http://schemas.microsoft.com/office/powerpoint/2010/main" val="3981834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Phylogénèse parallèle à ontogénèse ; SA p 253. Évolution temps linéaire. Génèses non linéaire; levée des horizons du quantique au métaquantique</a:t>
            </a:r>
          </a:p>
          <a:p>
            <a:r>
              <a:rPr lang="fr-CA" dirty="0"/>
              <a:t>La SAS est un invariant à tous les niveaux.</a:t>
            </a:r>
          </a:p>
        </p:txBody>
      </p:sp>
      <p:sp>
        <p:nvSpPr>
          <p:cNvPr id="4" name="Espace réservé du numéro de diapositive 3"/>
          <p:cNvSpPr>
            <a:spLocks noGrp="1"/>
          </p:cNvSpPr>
          <p:nvPr>
            <p:ph type="sldNum" sz="quarter" idx="10"/>
          </p:nvPr>
        </p:nvSpPr>
        <p:spPr/>
        <p:txBody>
          <a:bodyPr/>
          <a:lstStyle/>
          <a:p>
            <a:fld id="{D1C0603B-A118-4D24-A557-0561CFE1A16D}" type="slidenum">
              <a:rPr lang="fr-CA" smtClean="0"/>
              <a:t>2</a:t>
            </a:fld>
            <a:endParaRPr lang="fr-CA"/>
          </a:p>
        </p:txBody>
      </p:sp>
    </p:spTree>
    <p:extLst>
      <p:ext uri="{BB962C8B-B14F-4D97-AF65-F5344CB8AC3E}">
        <p14:creationId xmlns:p14="http://schemas.microsoft.com/office/powerpoint/2010/main" val="1628254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Le corps humain est un prisme qui décompose l’énergie en ses 4 formes fondamentales. Le Vivant est un complexe matière</a:t>
            </a:r>
            <a:r>
              <a:rPr lang="fr-CA" baseline="0" dirty="0"/>
              <a:t> - </a:t>
            </a:r>
            <a:r>
              <a:rPr lang="fr-CA" dirty="0"/>
              <a:t>antimatière conjuguée. La conjugaison de phase entre matière et antimatière donne la spécificité du Vivant. Le plan équatorial de la SAS comprend un secteur matière(</a:t>
            </a:r>
            <a:r>
              <a:rPr lang="fr-CA" baseline="0" dirty="0"/>
              <a:t> mondain) et un secteur antimatière(extra-mondain)</a:t>
            </a:r>
            <a:endParaRPr lang="fr-CA" dirty="0"/>
          </a:p>
        </p:txBody>
      </p:sp>
      <p:sp>
        <p:nvSpPr>
          <p:cNvPr id="4" name="Espace réservé du numéro de diapositive 3"/>
          <p:cNvSpPr>
            <a:spLocks noGrp="1"/>
          </p:cNvSpPr>
          <p:nvPr>
            <p:ph type="sldNum" sz="quarter" idx="10"/>
          </p:nvPr>
        </p:nvSpPr>
        <p:spPr/>
        <p:txBody>
          <a:bodyPr/>
          <a:lstStyle/>
          <a:p>
            <a:fld id="{F1EE2588-023C-40B0-934D-BC020B86051D}" type="slidenum">
              <a:rPr lang="fr-CA" smtClean="0"/>
              <a:pPr/>
              <a:t>20</a:t>
            </a:fld>
            <a:endParaRPr lang="fr-CA" dirty="0"/>
          </a:p>
        </p:txBody>
      </p:sp>
    </p:spTree>
    <p:extLst>
      <p:ext uri="{BB962C8B-B14F-4D97-AF65-F5344CB8AC3E}">
        <p14:creationId xmlns:p14="http://schemas.microsoft.com/office/powerpoint/2010/main" val="2755389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D1C0603B-A118-4D24-A557-0561CFE1A16D}" type="slidenum">
              <a:rPr lang="fr-CA" smtClean="0"/>
              <a:t>21</a:t>
            </a:fld>
            <a:endParaRPr lang="fr-CA"/>
          </a:p>
        </p:txBody>
      </p:sp>
    </p:spTree>
    <p:extLst>
      <p:ext uri="{BB962C8B-B14F-4D97-AF65-F5344CB8AC3E}">
        <p14:creationId xmlns:p14="http://schemas.microsoft.com/office/powerpoint/2010/main" val="3763524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Sphère résonne avec antimatière, cube résonne avec matière. Pseudosphère est l’axe vertical de la sphère. Pôles sont émetteurs et récepteurs de matière et ou d’antimatière.</a:t>
            </a:r>
          </a:p>
        </p:txBody>
      </p:sp>
      <p:sp>
        <p:nvSpPr>
          <p:cNvPr id="4" name="Espace réservé du numéro de diapositive 3"/>
          <p:cNvSpPr>
            <a:spLocks noGrp="1"/>
          </p:cNvSpPr>
          <p:nvPr>
            <p:ph type="sldNum" sz="quarter" idx="10"/>
          </p:nvPr>
        </p:nvSpPr>
        <p:spPr/>
        <p:txBody>
          <a:bodyPr/>
          <a:lstStyle/>
          <a:p>
            <a:fld id="{D1C0603B-A118-4D24-A557-0561CFE1A16D}" type="slidenum">
              <a:rPr lang="fr-CA" smtClean="0"/>
              <a:t>22</a:t>
            </a:fld>
            <a:endParaRPr lang="fr-CA"/>
          </a:p>
        </p:txBody>
      </p:sp>
    </p:spTree>
    <p:extLst>
      <p:ext uri="{BB962C8B-B14F-4D97-AF65-F5344CB8AC3E}">
        <p14:creationId xmlns:p14="http://schemas.microsoft.com/office/powerpoint/2010/main" val="328847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Sphère biconcave au lieu d’être biconvexe</a:t>
            </a:r>
          </a:p>
        </p:txBody>
      </p:sp>
      <p:sp>
        <p:nvSpPr>
          <p:cNvPr id="4" name="Espace réservé du numéro de diapositive 3"/>
          <p:cNvSpPr>
            <a:spLocks noGrp="1"/>
          </p:cNvSpPr>
          <p:nvPr>
            <p:ph type="sldNum" sz="quarter" idx="10"/>
          </p:nvPr>
        </p:nvSpPr>
        <p:spPr/>
        <p:txBody>
          <a:bodyPr/>
          <a:lstStyle/>
          <a:p>
            <a:fld id="{D1C0603B-A118-4D24-A557-0561CFE1A16D}" type="slidenum">
              <a:rPr lang="fr-CA" smtClean="0"/>
              <a:t>23</a:t>
            </a:fld>
            <a:endParaRPr lang="fr-CA"/>
          </a:p>
        </p:txBody>
      </p:sp>
    </p:spTree>
    <p:extLst>
      <p:ext uri="{BB962C8B-B14F-4D97-AF65-F5344CB8AC3E}">
        <p14:creationId xmlns:p14="http://schemas.microsoft.com/office/powerpoint/2010/main" val="3899331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Résonance avec opérateurs géométriques. tractroide </a:t>
            </a:r>
            <a:r>
              <a:rPr lang="fr-CA" i="0" dirty="0"/>
              <a:t>≈ conjugaison de phase</a:t>
            </a:r>
            <a:r>
              <a:rPr lang="fr-CA" i="1" dirty="0"/>
              <a:t>.</a:t>
            </a:r>
          </a:p>
          <a:p>
            <a:r>
              <a:rPr lang="fr-CA" b="0" i="0" dirty="0"/>
              <a:t>Mandorle; la circonférence de l’un est le centre de l’autre.</a:t>
            </a:r>
          </a:p>
        </p:txBody>
      </p:sp>
      <p:sp>
        <p:nvSpPr>
          <p:cNvPr id="4" name="Espace réservé du numéro de diapositive 3"/>
          <p:cNvSpPr>
            <a:spLocks noGrp="1"/>
          </p:cNvSpPr>
          <p:nvPr>
            <p:ph type="sldNum" sz="quarter" idx="10"/>
          </p:nvPr>
        </p:nvSpPr>
        <p:spPr/>
        <p:txBody>
          <a:bodyPr/>
          <a:lstStyle/>
          <a:p>
            <a:fld id="{D1C0603B-A118-4D24-A557-0561CFE1A16D}" type="slidenum">
              <a:rPr lang="fr-CA" smtClean="0"/>
              <a:t>24</a:t>
            </a:fld>
            <a:endParaRPr lang="fr-CA"/>
          </a:p>
        </p:txBody>
      </p:sp>
    </p:spTree>
    <p:extLst>
      <p:ext uri="{BB962C8B-B14F-4D97-AF65-F5344CB8AC3E}">
        <p14:creationId xmlns:p14="http://schemas.microsoft.com/office/powerpoint/2010/main" val="2656609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Différence entre pseudosphère et hypersphère.</a:t>
            </a:r>
          </a:p>
          <a:p>
            <a:r>
              <a:rPr lang="fr-CA" dirty="0"/>
              <a:t>Hypersphère ≈  TN 16 TB manomaya</a:t>
            </a:r>
          </a:p>
          <a:p>
            <a:r>
              <a:rPr lang="fr-CA" dirty="0"/>
              <a:t>Hypercube ≈  TN 70 tb vijnamaya</a:t>
            </a:r>
          </a:p>
          <a:p>
            <a:r>
              <a:rPr lang="fr-CA" dirty="0"/>
              <a:t>Hypersphère n’est </a:t>
            </a:r>
            <a:r>
              <a:rPr lang="fr-CA"/>
              <a:t>pas manifold</a:t>
            </a:r>
            <a:endParaRPr lang="fr-CA" dirty="0"/>
          </a:p>
        </p:txBody>
      </p:sp>
      <p:sp>
        <p:nvSpPr>
          <p:cNvPr id="4" name="Espace réservé du numéro de diapositive 3"/>
          <p:cNvSpPr>
            <a:spLocks noGrp="1"/>
          </p:cNvSpPr>
          <p:nvPr>
            <p:ph type="sldNum" sz="quarter" idx="10"/>
          </p:nvPr>
        </p:nvSpPr>
        <p:spPr/>
        <p:txBody>
          <a:bodyPr/>
          <a:lstStyle/>
          <a:p>
            <a:fld id="{D1C0603B-A118-4D24-A557-0561CFE1A16D}" type="slidenum">
              <a:rPr lang="fr-CA" smtClean="0"/>
              <a:t>25</a:t>
            </a:fld>
            <a:endParaRPr lang="fr-CA"/>
          </a:p>
        </p:txBody>
      </p:sp>
    </p:spTree>
    <p:extLst>
      <p:ext uri="{BB962C8B-B14F-4D97-AF65-F5344CB8AC3E}">
        <p14:creationId xmlns:p14="http://schemas.microsoft.com/office/powerpoint/2010/main" val="3729774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La gastrula est la cellule souche avec les 4 dynamismes élémentaires. Ce n'est pas la</a:t>
            </a:r>
            <a:r>
              <a:rPr lang="fr-CA" baseline="0" dirty="0"/>
              <a:t> morula, qui correspond à l’anode ou hexagramme 00. La blastula correspond à la cathode ou hexagramme 63.</a:t>
            </a:r>
            <a:endParaRPr lang="fr-CA" dirty="0"/>
          </a:p>
        </p:txBody>
      </p:sp>
      <p:sp>
        <p:nvSpPr>
          <p:cNvPr id="4" name="Espace réservé du numéro de diapositive 3"/>
          <p:cNvSpPr>
            <a:spLocks noGrp="1"/>
          </p:cNvSpPr>
          <p:nvPr>
            <p:ph type="sldNum" sz="quarter" idx="10"/>
          </p:nvPr>
        </p:nvSpPr>
        <p:spPr/>
        <p:txBody>
          <a:bodyPr/>
          <a:lstStyle/>
          <a:p>
            <a:fld id="{7514499B-6534-4CED-B157-9C95DBB631DA}" type="slidenum">
              <a:rPr lang="fr-CA" smtClean="0"/>
              <a:pPr/>
              <a:t>26</a:t>
            </a:fld>
            <a:endParaRPr lang="fr-CA" dirty="0"/>
          </a:p>
        </p:txBody>
      </p:sp>
    </p:spTree>
    <p:extLst>
      <p:ext uri="{BB962C8B-B14F-4D97-AF65-F5344CB8AC3E}">
        <p14:creationId xmlns:p14="http://schemas.microsoft.com/office/powerpoint/2010/main" val="2338812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Mise en structure sphérique des zones de</a:t>
            </a:r>
            <a:r>
              <a:rPr lang="fr-CA" baseline="0" dirty="0"/>
              <a:t> r</a:t>
            </a:r>
            <a:r>
              <a:rPr lang="fr-CA" dirty="0"/>
              <a:t>ésonance biosémantique mésodermique des pigments</a:t>
            </a:r>
            <a:r>
              <a:rPr lang="fr-CA" baseline="0" dirty="0"/>
              <a:t> catalyseurs qui permettent la vie, la mémoire et la conscience.</a:t>
            </a:r>
            <a:endParaRPr lang="fr-CA" dirty="0"/>
          </a:p>
        </p:txBody>
      </p:sp>
      <p:sp>
        <p:nvSpPr>
          <p:cNvPr id="4" name="Espace réservé du numéro de diapositive 3"/>
          <p:cNvSpPr>
            <a:spLocks noGrp="1"/>
          </p:cNvSpPr>
          <p:nvPr>
            <p:ph type="sldNum" sz="quarter" idx="10"/>
          </p:nvPr>
        </p:nvSpPr>
        <p:spPr/>
        <p:txBody>
          <a:bodyPr/>
          <a:lstStyle/>
          <a:p>
            <a:fld id="{7514499B-6534-4CED-B157-9C95DBB631DA}" type="slidenum">
              <a:rPr lang="fr-CA" smtClean="0"/>
              <a:pPr/>
              <a:t>27</a:t>
            </a:fld>
            <a:endParaRPr lang="fr-CA" dirty="0"/>
          </a:p>
        </p:txBody>
      </p:sp>
    </p:spTree>
    <p:extLst>
      <p:ext uri="{BB962C8B-B14F-4D97-AF65-F5344CB8AC3E}">
        <p14:creationId xmlns:p14="http://schemas.microsoft.com/office/powerpoint/2010/main" val="23494407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66612">
              <a:defRPr/>
            </a:pPr>
            <a:r>
              <a:rPr lang="fr-CA" sz="1300" i="1" dirty="0"/>
              <a:t>Tout corps est non seulement un monde mais le monde SA p 234</a:t>
            </a:r>
          </a:p>
          <a:p>
            <a:pPr defTabSz="966612">
              <a:defRPr/>
            </a:pPr>
            <a:r>
              <a:rPr lang="fr-CA" sz="1300" i="0" dirty="0"/>
              <a:t>Cathode</a:t>
            </a:r>
            <a:r>
              <a:rPr lang="fr-CA" sz="1300" i="1" dirty="0"/>
              <a:t> </a:t>
            </a:r>
            <a:r>
              <a:rPr lang="fr-CA" sz="1400" b="1" dirty="0"/>
              <a:t>≈ </a:t>
            </a:r>
            <a:r>
              <a:rPr lang="fr-CA" sz="1400" b="0" dirty="0"/>
              <a:t>émetteur ≈ explosion </a:t>
            </a:r>
            <a:r>
              <a:rPr lang="fr-CA" sz="1400" b="1" dirty="0"/>
              <a:t>≈ </a:t>
            </a:r>
            <a:r>
              <a:rPr lang="fr-CA" sz="1400" b="0" dirty="0"/>
              <a:t>trou blanc ≈ big bang </a:t>
            </a:r>
            <a:r>
              <a:rPr lang="fr-CA" sz="1400" b="1" dirty="0"/>
              <a:t>≈ </a:t>
            </a:r>
            <a:r>
              <a:rPr lang="fr-CA" sz="1400" b="0" dirty="0"/>
              <a:t>blastula</a:t>
            </a:r>
          </a:p>
          <a:p>
            <a:pPr defTabSz="966612">
              <a:defRPr/>
            </a:pPr>
            <a:r>
              <a:rPr lang="fr-CA" sz="1400" b="0" dirty="0"/>
              <a:t>Anode ≈ récepteur ≈ implosion ≈ trou noir ≈ big crunch ≈ morula </a:t>
            </a:r>
            <a:endParaRPr lang="fr-CA" sz="1300" b="0" dirty="0"/>
          </a:p>
          <a:p>
            <a:endParaRPr lang="fr-CA" sz="1600" dirty="0"/>
          </a:p>
        </p:txBody>
      </p:sp>
      <p:sp>
        <p:nvSpPr>
          <p:cNvPr id="4" name="Espace réservé du numéro de diapositive 3"/>
          <p:cNvSpPr>
            <a:spLocks noGrp="1"/>
          </p:cNvSpPr>
          <p:nvPr>
            <p:ph type="sldNum" sz="quarter" idx="10"/>
          </p:nvPr>
        </p:nvSpPr>
        <p:spPr/>
        <p:txBody>
          <a:bodyPr/>
          <a:lstStyle/>
          <a:p>
            <a:fld id="{944FD342-96A7-4E22-85D1-1712E1C7A7B5}" type="slidenum">
              <a:rPr lang="fr-CA" smtClean="0"/>
              <a:t>28</a:t>
            </a:fld>
            <a:endParaRPr lang="fr-CA"/>
          </a:p>
        </p:txBody>
      </p:sp>
    </p:spTree>
    <p:extLst>
      <p:ext uri="{BB962C8B-B14F-4D97-AF65-F5344CB8AC3E}">
        <p14:creationId xmlns:p14="http://schemas.microsoft.com/office/powerpoint/2010/main" val="21310014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L’holonergétique ou holonéthique ramène à l’information de la source en corrigeant</a:t>
            </a:r>
            <a:r>
              <a:rPr lang="fr-CA" baseline="0" dirty="0"/>
              <a:t> la distorsion dues aux mémoires parasites. C’est un phénomène non linéaire.</a:t>
            </a:r>
            <a:endParaRPr lang="fr-CA" dirty="0"/>
          </a:p>
        </p:txBody>
      </p:sp>
      <p:sp>
        <p:nvSpPr>
          <p:cNvPr id="4" name="Espace réservé du numéro de diapositive 3"/>
          <p:cNvSpPr>
            <a:spLocks noGrp="1"/>
          </p:cNvSpPr>
          <p:nvPr>
            <p:ph type="sldNum" sz="quarter" idx="10"/>
          </p:nvPr>
        </p:nvSpPr>
        <p:spPr/>
        <p:txBody>
          <a:bodyPr/>
          <a:lstStyle/>
          <a:p>
            <a:fld id="{F1EE2588-023C-40B0-934D-BC020B86051D}" type="slidenum">
              <a:rPr lang="fr-CA" smtClean="0"/>
              <a:t>29</a:t>
            </a:fld>
            <a:endParaRPr lang="fr-CA"/>
          </a:p>
        </p:txBody>
      </p:sp>
    </p:spTree>
    <p:extLst>
      <p:ext uri="{BB962C8B-B14F-4D97-AF65-F5344CB8AC3E}">
        <p14:creationId xmlns:p14="http://schemas.microsoft.com/office/powerpoint/2010/main" val="2230835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Constituants de la sphère ontologique d’Abellio</a:t>
            </a:r>
          </a:p>
        </p:txBody>
      </p:sp>
      <p:sp>
        <p:nvSpPr>
          <p:cNvPr id="4" name="Espace réservé du numéro de diapositive 3"/>
          <p:cNvSpPr>
            <a:spLocks noGrp="1"/>
          </p:cNvSpPr>
          <p:nvPr>
            <p:ph type="sldNum" sz="quarter" idx="10"/>
          </p:nvPr>
        </p:nvSpPr>
        <p:spPr/>
        <p:txBody>
          <a:bodyPr/>
          <a:lstStyle/>
          <a:p>
            <a:fld id="{A8331981-2BD4-4AA8-86D3-4E339E7AFA5B}" type="slidenum">
              <a:rPr lang="fr-CA" smtClean="0"/>
              <a:t>3</a:t>
            </a:fld>
            <a:endParaRPr lang="fr-CA"/>
          </a:p>
        </p:txBody>
      </p:sp>
    </p:spTree>
    <p:extLst>
      <p:ext uri="{BB962C8B-B14F-4D97-AF65-F5344CB8AC3E}">
        <p14:creationId xmlns:p14="http://schemas.microsoft.com/office/powerpoint/2010/main" val="20094164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Vue globale du</a:t>
            </a:r>
            <a:r>
              <a:rPr lang="fr-CA" baseline="0" dirty="0"/>
              <a:t> cerveau triunique selon </a:t>
            </a:r>
            <a:r>
              <a:rPr lang="fr-CA" baseline="0"/>
              <a:t>Mac Lean</a:t>
            </a:r>
          </a:p>
          <a:p>
            <a:endParaRPr lang="fr-CA" dirty="0"/>
          </a:p>
        </p:txBody>
      </p:sp>
      <p:sp>
        <p:nvSpPr>
          <p:cNvPr id="4" name="Espace réservé du numéro de diapositive 3"/>
          <p:cNvSpPr>
            <a:spLocks noGrp="1"/>
          </p:cNvSpPr>
          <p:nvPr>
            <p:ph type="sldNum" sz="quarter" idx="10"/>
          </p:nvPr>
        </p:nvSpPr>
        <p:spPr/>
        <p:txBody>
          <a:bodyPr/>
          <a:lstStyle/>
          <a:p>
            <a:fld id="{7514499B-6534-4CED-B157-9C95DBB631DA}" type="slidenum">
              <a:rPr lang="fr-CA" smtClean="0"/>
              <a:pPr/>
              <a:t>30</a:t>
            </a:fld>
            <a:endParaRPr lang="fr-CA" dirty="0"/>
          </a:p>
        </p:txBody>
      </p:sp>
    </p:spTree>
    <p:extLst>
      <p:ext uri="{BB962C8B-B14F-4D97-AF65-F5344CB8AC3E}">
        <p14:creationId xmlns:p14="http://schemas.microsoft.com/office/powerpoint/2010/main" val="988692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Reproduit à partir d’une ancienne version du site web</a:t>
            </a:r>
            <a:r>
              <a:rPr lang="fr-CA" baseline="0" dirty="0"/>
              <a:t> «l</a:t>
            </a:r>
            <a:r>
              <a:rPr lang="fr-CA" dirty="0"/>
              <a:t>e cerveau à tous</a:t>
            </a:r>
            <a:r>
              <a:rPr lang="fr-CA" baseline="0" dirty="0"/>
              <a:t> les étages». La Théorie de Mac Lean, qui est linéaire, a un grand intérêt pédagogique qu’une vision non linéaire pourra alors intégrer.</a:t>
            </a:r>
            <a:endParaRPr lang="fr-CA" dirty="0"/>
          </a:p>
        </p:txBody>
      </p:sp>
      <p:sp>
        <p:nvSpPr>
          <p:cNvPr id="4" name="Espace réservé du numéro de diapositive 3"/>
          <p:cNvSpPr>
            <a:spLocks noGrp="1"/>
          </p:cNvSpPr>
          <p:nvPr>
            <p:ph type="sldNum" sz="quarter" idx="10"/>
          </p:nvPr>
        </p:nvSpPr>
        <p:spPr/>
        <p:txBody>
          <a:bodyPr/>
          <a:lstStyle/>
          <a:p>
            <a:fld id="{7514499B-6534-4CED-B157-9C95DBB631DA}" type="slidenum">
              <a:rPr lang="fr-CA" smtClean="0"/>
              <a:pPr/>
              <a:t>31</a:t>
            </a:fld>
            <a:endParaRPr lang="fr-CA" dirty="0"/>
          </a:p>
        </p:txBody>
      </p:sp>
    </p:spTree>
    <p:extLst>
      <p:ext uri="{BB962C8B-B14F-4D97-AF65-F5344CB8AC3E}">
        <p14:creationId xmlns:p14="http://schemas.microsoft.com/office/powerpoint/2010/main" val="30609764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66612">
              <a:defRPr/>
            </a:pPr>
            <a:r>
              <a:rPr lang="fr-CA" dirty="0"/>
              <a:t>Reproduit à partir d’une ancienne version du site web</a:t>
            </a:r>
            <a:r>
              <a:rPr lang="fr-CA" baseline="0" dirty="0"/>
              <a:t> «l</a:t>
            </a:r>
            <a:r>
              <a:rPr lang="fr-CA" dirty="0"/>
              <a:t>e cerveau à tous</a:t>
            </a:r>
            <a:r>
              <a:rPr lang="fr-CA" baseline="0" dirty="0"/>
              <a:t> les étages». Théorie de Mac Lean</a:t>
            </a:r>
            <a:endParaRPr lang="fr-CA" dirty="0"/>
          </a:p>
          <a:p>
            <a:r>
              <a:rPr lang="fr-CA" dirty="0"/>
              <a:t> </a:t>
            </a:r>
          </a:p>
        </p:txBody>
      </p:sp>
      <p:sp>
        <p:nvSpPr>
          <p:cNvPr id="4" name="Espace réservé du numéro de diapositive 3"/>
          <p:cNvSpPr>
            <a:spLocks noGrp="1"/>
          </p:cNvSpPr>
          <p:nvPr>
            <p:ph type="sldNum" sz="quarter" idx="10"/>
          </p:nvPr>
        </p:nvSpPr>
        <p:spPr/>
        <p:txBody>
          <a:bodyPr/>
          <a:lstStyle/>
          <a:p>
            <a:fld id="{7514499B-6534-4CED-B157-9C95DBB631DA}" type="slidenum">
              <a:rPr lang="fr-CA" smtClean="0"/>
              <a:pPr/>
              <a:t>32</a:t>
            </a:fld>
            <a:endParaRPr lang="fr-CA" dirty="0"/>
          </a:p>
        </p:txBody>
      </p:sp>
    </p:spTree>
    <p:extLst>
      <p:ext uri="{BB962C8B-B14F-4D97-AF65-F5344CB8AC3E}">
        <p14:creationId xmlns:p14="http://schemas.microsoft.com/office/powerpoint/2010/main" val="9133471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66612">
              <a:defRPr/>
            </a:pPr>
            <a:r>
              <a:rPr lang="fr-CA" dirty="0"/>
              <a:t>Reproduit à partir d’une ancienne version du site web</a:t>
            </a:r>
            <a:r>
              <a:rPr lang="fr-CA" baseline="0" dirty="0"/>
              <a:t> «l</a:t>
            </a:r>
            <a:r>
              <a:rPr lang="fr-CA" dirty="0"/>
              <a:t>e cerveau à tous</a:t>
            </a:r>
            <a:r>
              <a:rPr lang="fr-CA" baseline="0" dirty="0"/>
              <a:t> les étages». Théorie de Mac Lean. Le néocortex intègre le cerveau limbique et le cerveau reptilien. Le limbique est le moteur à 4 temps. Dissoudre le moteur limbique bloque la fonction néocorticale.</a:t>
            </a:r>
            <a:endParaRPr lang="fr-CA" dirty="0"/>
          </a:p>
          <a:p>
            <a:endParaRPr lang="fr-CA" dirty="0"/>
          </a:p>
        </p:txBody>
      </p:sp>
      <p:sp>
        <p:nvSpPr>
          <p:cNvPr id="4" name="Espace réservé du numéro de diapositive 3"/>
          <p:cNvSpPr>
            <a:spLocks noGrp="1"/>
          </p:cNvSpPr>
          <p:nvPr>
            <p:ph type="sldNum" sz="quarter" idx="10"/>
          </p:nvPr>
        </p:nvSpPr>
        <p:spPr/>
        <p:txBody>
          <a:bodyPr/>
          <a:lstStyle/>
          <a:p>
            <a:fld id="{7514499B-6534-4CED-B157-9C95DBB631DA}" type="slidenum">
              <a:rPr lang="fr-CA" smtClean="0"/>
              <a:pPr/>
              <a:t>33</a:t>
            </a:fld>
            <a:endParaRPr lang="fr-CA" dirty="0"/>
          </a:p>
        </p:txBody>
      </p:sp>
    </p:spTree>
    <p:extLst>
      <p:ext uri="{BB962C8B-B14F-4D97-AF65-F5344CB8AC3E}">
        <p14:creationId xmlns:p14="http://schemas.microsoft.com/office/powerpoint/2010/main" val="3412949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Le Je est subquantique. L'égo est quantique. Le Je ≈ homme intérieur ≈ enfant intérieur≈ 2</a:t>
            </a:r>
            <a:r>
              <a:rPr lang="fr-CA" baseline="30000" dirty="0"/>
              <a:t>e</a:t>
            </a:r>
            <a:r>
              <a:rPr lang="fr-CA" dirty="0"/>
              <a:t> Adam. L’égo meurt, le Je demeure. Égo résonne avec limbique. Alter Égo résonne </a:t>
            </a:r>
            <a:r>
              <a:rPr lang="fr-CA"/>
              <a:t>avec néocortical.</a:t>
            </a:r>
            <a:endParaRPr lang="fr-CA" dirty="0"/>
          </a:p>
        </p:txBody>
      </p:sp>
      <p:sp>
        <p:nvSpPr>
          <p:cNvPr id="4" name="Espace réservé du numéro de diapositive 3"/>
          <p:cNvSpPr>
            <a:spLocks noGrp="1"/>
          </p:cNvSpPr>
          <p:nvPr>
            <p:ph type="sldNum" sz="quarter" idx="10"/>
          </p:nvPr>
        </p:nvSpPr>
        <p:spPr/>
        <p:txBody>
          <a:bodyPr/>
          <a:lstStyle/>
          <a:p>
            <a:fld id="{7514499B-6534-4CED-B157-9C95DBB631DA}" type="slidenum">
              <a:rPr lang="fr-CA" smtClean="0"/>
              <a:pPr/>
              <a:t>34</a:t>
            </a:fld>
            <a:endParaRPr lang="fr-CA" dirty="0"/>
          </a:p>
        </p:txBody>
      </p:sp>
    </p:spTree>
    <p:extLst>
      <p:ext uri="{BB962C8B-B14F-4D97-AF65-F5344CB8AC3E}">
        <p14:creationId xmlns:p14="http://schemas.microsoft.com/office/powerpoint/2010/main" val="18708808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Le nouveau-né n’a pas de corps émotionnel ( manomaya) et corps mental (vijnamaya) qui sont équivalents vibratoires des ondes retardées centrifuges infralumineuses. Son champ péricorporel est constitué uniquement par les ondes avancées centripètes supralumineuses. Son champ péricorporel est en symbiose avec celui de la mère. Un avortement se détecte par la présence d’ondes centrifuges et l’absence d’ondes centripètes.</a:t>
            </a:r>
          </a:p>
        </p:txBody>
      </p:sp>
      <p:sp>
        <p:nvSpPr>
          <p:cNvPr id="4" name="Espace réservé du numéro de diapositive 3"/>
          <p:cNvSpPr>
            <a:spLocks noGrp="1"/>
          </p:cNvSpPr>
          <p:nvPr>
            <p:ph type="sldNum" sz="quarter" idx="10"/>
          </p:nvPr>
        </p:nvSpPr>
        <p:spPr/>
        <p:txBody>
          <a:bodyPr/>
          <a:lstStyle/>
          <a:p>
            <a:fld id="{D1C0603B-A118-4D24-A557-0561CFE1A16D}" type="slidenum">
              <a:rPr lang="fr-CA" smtClean="0"/>
              <a:t>35</a:t>
            </a:fld>
            <a:endParaRPr lang="fr-CA"/>
          </a:p>
        </p:txBody>
      </p:sp>
    </p:spTree>
    <p:extLst>
      <p:ext uri="{BB962C8B-B14F-4D97-AF65-F5344CB8AC3E}">
        <p14:creationId xmlns:p14="http://schemas.microsoft.com/office/powerpoint/2010/main" val="9337882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SAS </a:t>
            </a:r>
            <a:r>
              <a:rPr lang="fr-CA" b="0" dirty="0"/>
              <a:t>≈ hologramme ≈ partie en résonance avec le tout. Structure vibratoire identique à tous les  niveaux.  Autosimilarité.</a:t>
            </a:r>
          </a:p>
        </p:txBody>
      </p:sp>
      <p:sp>
        <p:nvSpPr>
          <p:cNvPr id="4" name="Espace réservé du numéro de diapositive 3"/>
          <p:cNvSpPr>
            <a:spLocks noGrp="1"/>
          </p:cNvSpPr>
          <p:nvPr>
            <p:ph type="sldNum" sz="quarter" idx="10"/>
          </p:nvPr>
        </p:nvSpPr>
        <p:spPr/>
        <p:txBody>
          <a:bodyPr/>
          <a:lstStyle/>
          <a:p>
            <a:fld id="{D1C0603B-A118-4D24-A557-0561CFE1A16D}" type="slidenum">
              <a:rPr lang="fr-CA" smtClean="0"/>
              <a:t>36</a:t>
            </a:fld>
            <a:endParaRPr lang="fr-CA"/>
          </a:p>
        </p:txBody>
      </p:sp>
    </p:spTree>
    <p:extLst>
      <p:ext uri="{BB962C8B-B14F-4D97-AF65-F5344CB8AC3E}">
        <p14:creationId xmlns:p14="http://schemas.microsoft.com/office/powerpoint/2010/main" val="41623407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Résonance fractale de la SAS au niveau du cerveau comme au niveau du cœur. Invariance d’échelle.</a:t>
            </a:r>
          </a:p>
        </p:txBody>
      </p:sp>
      <p:sp>
        <p:nvSpPr>
          <p:cNvPr id="4" name="Espace réservé du numéro de diapositive 3"/>
          <p:cNvSpPr>
            <a:spLocks noGrp="1"/>
          </p:cNvSpPr>
          <p:nvPr>
            <p:ph type="sldNum" sz="quarter" idx="10"/>
          </p:nvPr>
        </p:nvSpPr>
        <p:spPr/>
        <p:txBody>
          <a:bodyPr/>
          <a:lstStyle/>
          <a:p>
            <a:fld id="{D1C0603B-A118-4D24-A557-0561CFE1A16D}" type="slidenum">
              <a:rPr lang="fr-CA" smtClean="0"/>
              <a:t>37</a:t>
            </a:fld>
            <a:endParaRPr lang="fr-CA"/>
          </a:p>
        </p:txBody>
      </p:sp>
    </p:spTree>
    <p:extLst>
      <p:ext uri="{BB962C8B-B14F-4D97-AF65-F5344CB8AC3E}">
        <p14:creationId xmlns:p14="http://schemas.microsoft.com/office/powerpoint/2010/main" val="7840407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Le plan équatorial quantique est une projection des plans subquantique et </a:t>
            </a:r>
            <a:r>
              <a:rPr lang="fr-CA" dirty="0" err="1"/>
              <a:t>métaquntique</a:t>
            </a:r>
            <a:r>
              <a:rPr lang="fr-CA" dirty="0"/>
              <a:t>.</a:t>
            </a:r>
          </a:p>
        </p:txBody>
      </p:sp>
      <p:sp>
        <p:nvSpPr>
          <p:cNvPr id="4" name="Espace réservé du numéro de diapositive 3"/>
          <p:cNvSpPr>
            <a:spLocks noGrp="1"/>
          </p:cNvSpPr>
          <p:nvPr>
            <p:ph type="sldNum" sz="quarter" idx="10"/>
          </p:nvPr>
        </p:nvSpPr>
        <p:spPr/>
        <p:txBody>
          <a:bodyPr/>
          <a:lstStyle/>
          <a:p>
            <a:fld id="{D1C0603B-A118-4D24-A557-0561CFE1A16D}" type="slidenum">
              <a:rPr lang="fr-CA" smtClean="0"/>
              <a:t>38</a:t>
            </a:fld>
            <a:endParaRPr lang="fr-CA"/>
          </a:p>
        </p:txBody>
      </p:sp>
    </p:spTree>
    <p:extLst>
      <p:ext uri="{BB962C8B-B14F-4D97-AF65-F5344CB8AC3E}">
        <p14:creationId xmlns:p14="http://schemas.microsoft.com/office/powerpoint/2010/main" val="38457933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Perturbations possibles à tous les niveaux. Dialectique antagonisme–complémentarité au niveau de tous les barreaux de l’échelle ou axe vertical. Noos = Tractoide ou complémentarité. Pneuma = Tractrice ou antagonisme</a:t>
            </a:r>
          </a:p>
        </p:txBody>
      </p:sp>
      <p:sp>
        <p:nvSpPr>
          <p:cNvPr id="4" name="Espace réservé du numéro de diapositive 3"/>
          <p:cNvSpPr>
            <a:spLocks noGrp="1"/>
          </p:cNvSpPr>
          <p:nvPr>
            <p:ph type="sldNum" sz="quarter" idx="10"/>
          </p:nvPr>
        </p:nvSpPr>
        <p:spPr/>
        <p:txBody>
          <a:bodyPr/>
          <a:lstStyle/>
          <a:p>
            <a:fld id="{A8331981-2BD4-4AA8-86D3-4E339E7AFA5B}" type="slidenum">
              <a:rPr lang="fr-CA" smtClean="0"/>
              <a:t>39</a:t>
            </a:fld>
            <a:endParaRPr lang="fr-CA"/>
          </a:p>
        </p:txBody>
      </p:sp>
    </p:spTree>
    <p:extLst>
      <p:ext uri="{BB962C8B-B14F-4D97-AF65-F5344CB8AC3E}">
        <p14:creationId xmlns:p14="http://schemas.microsoft.com/office/powerpoint/2010/main" val="3412146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1C0603B-A118-4D24-A557-0561CFE1A16D}" type="slidenum">
              <a:rPr lang="fr-CA" smtClean="0"/>
              <a:t>4</a:t>
            </a:fld>
            <a:endParaRPr lang="fr-CA"/>
          </a:p>
        </p:txBody>
      </p:sp>
    </p:spTree>
    <p:extLst>
      <p:ext uri="{BB962C8B-B14F-4D97-AF65-F5344CB8AC3E}">
        <p14:creationId xmlns:p14="http://schemas.microsoft.com/office/powerpoint/2010/main" val="17814752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1C0603B-A118-4D24-A557-0561CFE1A16D}" type="slidenum">
              <a:rPr lang="fr-CA" smtClean="0"/>
              <a:t>40</a:t>
            </a:fld>
            <a:endParaRPr lang="fr-CA"/>
          </a:p>
        </p:txBody>
      </p:sp>
    </p:spTree>
    <p:extLst>
      <p:ext uri="{BB962C8B-B14F-4D97-AF65-F5344CB8AC3E}">
        <p14:creationId xmlns:p14="http://schemas.microsoft.com/office/powerpoint/2010/main" val="10543499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1C0603B-A118-4D24-A557-0561CFE1A16D}" type="slidenum">
              <a:rPr lang="fr-CA" smtClean="0"/>
              <a:t>41</a:t>
            </a:fld>
            <a:endParaRPr lang="fr-CA"/>
          </a:p>
        </p:txBody>
      </p:sp>
    </p:spTree>
    <p:extLst>
      <p:ext uri="{BB962C8B-B14F-4D97-AF65-F5344CB8AC3E}">
        <p14:creationId xmlns:p14="http://schemas.microsoft.com/office/powerpoint/2010/main" val="15755215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1C0603B-A118-4D24-A557-0561CFE1A16D}" type="slidenum">
              <a:rPr lang="fr-CA" smtClean="0"/>
              <a:t>42</a:t>
            </a:fld>
            <a:endParaRPr lang="fr-CA"/>
          </a:p>
        </p:txBody>
      </p:sp>
    </p:spTree>
    <p:extLst>
      <p:ext uri="{BB962C8B-B14F-4D97-AF65-F5344CB8AC3E}">
        <p14:creationId xmlns:p14="http://schemas.microsoft.com/office/powerpoint/2010/main" val="12468596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La résonance biosémantique permet de mesurer ces concepts qui ont une réalité biophysique.</a:t>
            </a:r>
          </a:p>
        </p:txBody>
      </p:sp>
      <p:sp>
        <p:nvSpPr>
          <p:cNvPr id="4" name="Espace réservé du numéro de diapositive 3"/>
          <p:cNvSpPr>
            <a:spLocks noGrp="1"/>
          </p:cNvSpPr>
          <p:nvPr>
            <p:ph type="sldNum" sz="quarter" idx="10"/>
          </p:nvPr>
        </p:nvSpPr>
        <p:spPr/>
        <p:txBody>
          <a:bodyPr/>
          <a:lstStyle/>
          <a:p>
            <a:fld id="{F1EE2588-023C-40B0-934D-BC020B86051D}" type="slidenum">
              <a:rPr lang="fr-CA" smtClean="0"/>
              <a:t>43</a:t>
            </a:fld>
            <a:endParaRPr lang="fr-CA"/>
          </a:p>
        </p:txBody>
      </p:sp>
    </p:spTree>
    <p:extLst>
      <p:ext uri="{BB962C8B-B14F-4D97-AF65-F5344CB8AC3E}">
        <p14:creationId xmlns:p14="http://schemas.microsoft.com/office/powerpoint/2010/main" val="36921733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La résonance biosémantique mésodermique montre  les équivalences vibratoires opératoires entre différentes traditions.</a:t>
            </a:r>
          </a:p>
        </p:txBody>
      </p:sp>
      <p:sp>
        <p:nvSpPr>
          <p:cNvPr id="4" name="Espace réservé du numéro de diapositive 3"/>
          <p:cNvSpPr>
            <a:spLocks noGrp="1"/>
          </p:cNvSpPr>
          <p:nvPr>
            <p:ph type="sldNum" sz="quarter" idx="10"/>
          </p:nvPr>
        </p:nvSpPr>
        <p:spPr/>
        <p:txBody>
          <a:bodyPr/>
          <a:lstStyle/>
          <a:p>
            <a:fld id="{D1C0603B-A118-4D24-A557-0561CFE1A16D}" type="slidenum">
              <a:rPr lang="fr-CA" smtClean="0"/>
              <a:t>44</a:t>
            </a:fld>
            <a:endParaRPr lang="fr-CA"/>
          </a:p>
        </p:txBody>
      </p:sp>
    </p:spTree>
    <p:extLst>
      <p:ext uri="{BB962C8B-B14F-4D97-AF65-F5344CB8AC3E}">
        <p14:creationId xmlns:p14="http://schemas.microsoft.com/office/powerpoint/2010/main" val="17713954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1C0603B-A118-4D24-A557-0561CFE1A16D}" type="slidenum">
              <a:rPr lang="fr-CA" smtClean="0"/>
              <a:t>45</a:t>
            </a:fld>
            <a:endParaRPr lang="fr-CA"/>
          </a:p>
        </p:txBody>
      </p:sp>
    </p:spTree>
    <p:extLst>
      <p:ext uri="{BB962C8B-B14F-4D97-AF65-F5344CB8AC3E}">
        <p14:creationId xmlns:p14="http://schemas.microsoft.com/office/powerpoint/2010/main" val="38580817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Pas d’ampleur  sans intensité.  Un trou noir représente l’intensité maximale de l'absorption. Un trou blanc représente l’intensité maximale</a:t>
            </a:r>
            <a:r>
              <a:rPr lang="fr-CA" baseline="0" dirty="0"/>
              <a:t> de l’émission. C’est l’ampleur séparatrice. Le trou noir représente l’intensité intégratrice.</a:t>
            </a:r>
            <a:r>
              <a:rPr lang="fr-CA" dirty="0"/>
              <a:t> Un trou noir matière s’accompagne d’un</a:t>
            </a:r>
            <a:r>
              <a:rPr lang="fr-CA" baseline="0" dirty="0"/>
              <a:t> trou blanc antimatière et vice versa. Le vivant est un complexe de matière et d’antimatière. La physique ne connaît que l’antagonisme entre matière et antimatière. La biologie exploite la complémentarité entre matière et antimatière.</a:t>
            </a:r>
            <a:endParaRPr lang="fr-CA" dirty="0"/>
          </a:p>
        </p:txBody>
      </p:sp>
      <p:sp>
        <p:nvSpPr>
          <p:cNvPr id="4" name="Espace réservé du numéro de diapositive 3"/>
          <p:cNvSpPr>
            <a:spLocks noGrp="1"/>
          </p:cNvSpPr>
          <p:nvPr>
            <p:ph type="sldNum" sz="quarter" idx="10"/>
          </p:nvPr>
        </p:nvSpPr>
        <p:spPr/>
        <p:txBody>
          <a:bodyPr/>
          <a:lstStyle/>
          <a:p>
            <a:fld id="{29F06015-B1B6-43F2-B8CB-DE6F951FA302}" type="slidenum">
              <a:rPr lang="fr-CA" smtClean="0"/>
              <a:t>46</a:t>
            </a:fld>
            <a:endParaRPr lang="fr-CA"/>
          </a:p>
        </p:txBody>
      </p:sp>
    </p:spTree>
    <p:extLst>
      <p:ext uri="{BB962C8B-B14F-4D97-AF65-F5344CB8AC3E}">
        <p14:creationId xmlns:p14="http://schemas.microsoft.com/office/powerpoint/2010/main" val="25410840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1C0603B-A118-4D24-A557-0561CFE1A16D}" type="slidenum">
              <a:rPr lang="fr-CA" smtClean="0"/>
              <a:t>47</a:t>
            </a:fld>
            <a:endParaRPr lang="fr-CA"/>
          </a:p>
        </p:txBody>
      </p:sp>
    </p:spTree>
    <p:extLst>
      <p:ext uri="{BB962C8B-B14F-4D97-AF65-F5344CB8AC3E}">
        <p14:creationId xmlns:p14="http://schemas.microsoft.com/office/powerpoint/2010/main" val="19641666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1C0603B-A118-4D24-A557-0561CFE1A16D}" type="slidenum">
              <a:rPr lang="fr-CA" smtClean="0"/>
              <a:t>48</a:t>
            </a:fld>
            <a:endParaRPr lang="fr-CA"/>
          </a:p>
        </p:txBody>
      </p:sp>
    </p:spTree>
    <p:extLst>
      <p:ext uri="{BB962C8B-B14F-4D97-AF65-F5344CB8AC3E}">
        <p14:creationId xmlns:p14="http://schemas.microsoft.com/office/powerpoint/2010/main" val="2157264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Dialectique du continu-discontinu </a:t>
            </a:r>
            <a:r>
              <a:rPr lang="fr-CA" b="1" dirty="0"/>
              <a:t>≈ </a:t>
            </a:r>
            <a:r>
              <a:rPr lang="fr-CA" b="0" dirty="0"/>
              <a:t>dialectique du Yin et du Yang </a:t>
            </a:r>
          </a:p>
        </p:txBody>
      </p:sp>
      <p:sp>
        <p:nvSpPr>
          <p:cNvPr id="4" name="Espace réservé du numéro de diapositive 3"/>
          <p:cNvSpPr>
            <a:spLocks noGrp="1"/>
          </p:cNvSpPr>
          <p:nvPr>
            <p:ph type="sldNum" sz="quarter" idx="10"/>
          </p:nvPr>
        </p:nvSpPr>
        <p:spPr/>
        <p:txBody>
          <a:bodyPr/>
          <a:lstStyle/>
          <a:p>
            <a:fld id="{D1C0603B-A118-4D24-A557-0561CFE1A16D}" type="slidenum">
              <a:rPr lang="fr-CA" smtClean="0"/>
              <a:t>5</a:t>
            </a:fld>
            <a:endParaRPr lang="fr-CA"/>
          </a:p>
        </p:txBody>
      </p:sp>
    </p:spTree>
    <p:extLst>
      <p:ext uri="{BB962C8B-B14F-4D97-AF65-F5344CB8AC3E}">
        <p14:creationId xmlns:p14="http://schemas.microsoft.com/office/powerpoint/2010/main" val="838822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Le miroir ordinaire amplifie le rayon réfléchi</a:t>
            </a:r>
            <a:r>
              <a:rPr lang="fr-CA" baseline="0" dirty="0"/>
              <a:t> qui est divergent</a:t>
            </a:r>
            <a:r>
              <a:rPr lang="fr-CA" dirty="0"/>
              <a:t> Le miroir à conjugaison de phase</a:t>
            </a:r>
            <a:r>
              <a:rPr lang="fr-CA" baseline="0" dirty="0"/>
              <a:t> intensifie le rayon réfléchi qui est convergent. Cet exemple physique illustre le concept d’ondes retardées ou locales divergentes allant du présent vers le futur. Les ondes convergentes non locales vont du futur vers le présent .Elles sont non linéaires.</a:t>
            </a:r>
            <a:endParaRPr lang="fr-CA" dirty="0"/>
          </a:p>
        </p:txBody>
      </p:sp>
      <p:sp>
        <p:nvSpPr>
          <p:cNvPr id="4" name="Espace réservé du numéro de diapositive 3"/>
          <p:cNvSpPr>
            <a:spLocks noGrp="1"/>
          </p:cNvSpPr>
          <p:nvPr>
            <p:ph type="sldNum" sz="quarter" idx="10"/>
          </p:nvPr>
        </p:nvSpPr>
        <p:spPr/>
        <p:txBody>
          <a:bodyPr/>
          <a:lstStyle/>
          <a:p>
            <a:fld id="{29F06015-B1B6-43F2-B8CB-DE6F951FA302}" type="slidenum">
              <a:rPr lang="fr-CA" smtClean="0"/>
              <a:t>6</a:t>
            </a:fld>
            <a:endParaRPr lang="fr-CA"/>
          </a:p>
        </p:txBody>
      </p:sp>
    </p:spTree>
    <p:extLst>
      <p:ext uri="{BB962C8B-B14F-4D97-AF65-F5344CB8AC3E}">
        <p14:creationId xmlns:p14="http://schemas.microsoft.com/office/powerpoint/2010/main" val="1949654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L’holonergétique ou holonéthique ramène à l’information de la source en corrigeant</a:t>
            </a:r>
            <a:r>
              <a:rPr lang="fr-CA" baseline="0" dirty="0"/>
              <a:t> la distorsion dues aux mémoires parasites. C’est un phénomène non linéaire.</a:t>
            </a:r>
            <a:endParaRPr lang="fr-CA" dirty="0"/>
          </a:p>
        </p:txBody>
      </p:sp>
      <p:sp>
        <p:nvSpPr>
          <p:cNvPr id="4" name="Espace réservé du numéro de diapositive 3"/>
          <p:cNvSpPr>
            <a:spLocks noGrp="1"/>
          </p:cNvSpPr>
          <p:nvPr>
            <p:ph type="sldNum" sz="quarter" idx="10"/>
          </p:nvPr>
        </p:nvSpPr>
        <p:spPr/>
        <p:txBody>
          <a:bodyPr/>
          <a:lstStyle/>
          <a:p>
            <a:fld id="{F1EE2588-023C-40B0-934D-BC020B86051D}" type="slidenum">
              <a:rPr lang="fr-CA" smtClean="0"/>
              <a:t>7</a:t>
            </a:fld>
            <a:endParaRPr lang="fr-CA"/>
          </a:p>
        </p:txBody>
      </p:sp>
    </p:spTree>
    <p:extLst>
      <p:ext uri="{BB962C8B-B14F-4D97-AF65-F5344CB8AC3E}">
        <p14:creationId xmlns:p14="http://schemas.microsoft.com/office/powerpoint/2010/main" val="1020210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L’holonergétique ou holonéthique ramène à l’information de la source en corrigeant</a:t>
            </a:r>
            <a:r>
              <a:rPr lang="fr-CA" baseline="0" dirty="0"/>
              <a:t> la distorsion dues aux mémoires parasites.</a:t>
            </a:r>
            <a:endParaRPr lang="fr-CA" dirty="0"/>
          </a:p>
        </p:txBody>
      </p:sp>
      <p:sp>
        <p:nvSpPr>
          <p:cNvPr id="4" name="Espace réservé du numéro de diapositive 3"/>
          <p:cNvSpPr>
            <a:spLocks noGrp="1"/>
          </p:cNvSpPr>
          <p:nvPr>
            <p:ph type="sldNum" sz="quarter" idx="10"/>
          </p:nvPr>
        </p:nvSpPr>
        <p:spPr/>
        <p:txBody>
          <a:bodyPr/>
          <a:lstStyle/>
          <a:p>
            <a:fld id="{F1EE2588-023C-40B0-934D-BC020B86051D}" type="slidenum">
              <a:rPr lang="fr-CA" smtClean="0"/>
              <a:t>8</a:t>
            </a:fld>
            <a:endParaRPr lang="fr-CA"/>
          </a:p>
        </p:txBody>
      </p:sp>
    </p:spTree>
    <p:extLst>
      <p:ext uri="{BB962C8B-B14F-4D97-AF65-F5344CB8AC3E}">
        <p14:creationId xmlns:p14="http://schemas.microsoft.com/office/powerpoint/2010/main" val="3666561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Matière  est infralumineuse. L’antimatière est supralumineuse donc invisible. La couche pranamaya</a:t>
            </a:r>
            <a:r>
              <a:rPr lang="fr-CA" baseline="0" dirty="0"/>
              <a:t> résonne avec énergie sombre antigravité . Annamaya correspond à matière sombre. Le corps humain, complexe de matière et antimatière peut entrer en résonance avec le supralumineux. </a:t>
            </a:r>
            <a:endParaRPr lang="fr-CA" dirty="0"/>
          </a:p>
        </p:txBody>
      </p:sp>
      <p:sp>
        <p:nvSpPr>
          <p:cNvPr id="4" name="Espace réservé du numéro de diapositive 3"/>
          <p:cNvSpPr>
            <a:spLocks noGrp="1"/>
          </p:cNvSpPr>
          <p:nvPr>
            <p:ph type="sldNum" sz="quarter" idx="10"/>
          </p:nvPr>
        </p:nvSpPr>
        <p:spPr/>
        <p:txBody>
          <a:bodyPr/>
          <a:lstStyle/>
          <a:p>
            <a:fld id="{F1EE2588-023C-40B0-934D-BC020B86051D}" type="slidenum">
              <a:rPr lang="fr-CA" smtClean="0"/>
              <a:t>9</a:t>
            </a:fld>
            <a:endParaRPr lang="fr-CA"/>
          </a:p>
        </p:txBody>
      </p:sp>
    </p:spTree>
    <p:extLst>
      <p:ext uri="{BB962C8B-B14F-4D97-AF65-F5344CB8AC3E}">
        <p14:creationId xmlns:p14="http://schemas.microsoft.com/office/powerpoint/2010/main" val="317496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CA"/>
          </a:p>
        </p:txBody>
      </p:sp>
      <p:sp>
        <p:nvSpPr>
          <p:cNvPr id="4" name="Espace réservé de la date 3"/>
          <p:cNvSpPr>
            <a:spLocks noGrp="1"/>
          </p:cNvSpPr>
          <p:nvPr>
            <p:ph type="dt" sz="half" idx="10"/>
          </p:nvPr>
        </p:nvSpPr>
        <p:spPr/>
        <p:txBody>
          <a:bodyPr/>
          <a:lstStyle/>
          <a:p>
            <a:fld id="{A8A856F1-9618-4288-B533-2D93666A15D6}" type="datetimeFigureOut">
              <a:rPr lang="fr-CA" smtClean="0"/>
              <a:t>2017-07-21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0C42F471-B38F-4E79-88D9-D7A3A77F4C0E}" type="slidenum">
              <a:rPr lang="fr-CA" smtClean="0"/>
              <a:t>‹N°›</a:t>
            </a:fld>
            <a:endParaRPr lang="fr-CA"/>
          </a:p>
        </p:txBody>
      </p:sp>
    </p:spTree>
    <p:extLst>
      <p:ext uri="{BB962C8B-B14F-4D97-AF65-F5344CB8AC3E}">
        <p14:creationId xmlns:p14="http://schemas.microsoft.com/office/powerpoint/2010/main" val="100275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A8A856F1-9618-4288-B533-2D93666A15D6}" type="datetimeFigureOut">
              <a:rPr lang="fr-CA" smtClean="0"/>
              <a:t>2017-07-21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0C42F471-B38F-4E79-88D9-D7A3A77F4C0E}" type="slidenum">
              <a:rPr lang="fr-CA" smtClean="0"/>
              <a:t>‹N°›</a:t>
            </a:fld>
            <a:endParaRPr lang="fr-CA"/>
          </a:p>
        </p:txBody>
      </p:sp>
    </p:spTree>
    <p:extLst>
      <p:ext uri="{BB962C8B-B14F-4D97-AF65-F5344CB8AC3E}">
        <p14:creationId xmlns:p14="http://schemas.microsoft.com/office/powerpoint/2010/main" val="2763779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A8A856F1-9618-4288-B533-2D93666A15D6}" type="datetimeFigureOut">
              <a:rPr lang="fr-CA" smtClean="0"/>
              <a:t>2017-07-21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0C42F471-B38F-4E79-88D9-D7A3A77F4C0E}" type="slidenum">
              <a:rPr lang="fr-CA" smtClean="0"/>
              <a:t>‹N°›</a:t>
            </a:fld>
            <a:endParaRPr lang="fr-CA"/>
          </a:p>
        </p:txBody>
      </p:sp>
    </p:spTree>
    <p:extLst>
      <p:ext uri="{BB962C8B-B14F-4D97-AF65-F5344CB8AC3E}">
        <p14:creationId xmlns:p14="http://schemas.microsoft.com/office/powerpoint/2010/main" val="2399297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A8A856F1-9618-4288-B533-2D93666A15D6}" type="datetimeFigureOut">
              <a:rPr lang="fr-CA" smtClean="0"/>
              <a:t>2017-07-21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0C42F471-B38F-4E79-88D9-D7A3A77F4C0E}" type="slidenum">
              <a:rPr lang="fr-CA" smtClean="0"/>
              <a:t>‹N°›</a:t>
            </a:fld>
            <a:endParaRPr lang="fr-CA"/>
          </a:p>
        </p:txBody>
      </p:sp>
    </p:spTree>
    <p:extLst>
      <p:ext uri="{BB962C8B-B14F-4D97-AF65-F5344CB8AC3E}">
        <p14:creationId xmlns:p14="http://schemas.microsoft.com/office/powerpoint/2010/main" val="2035616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A8A856F1-9618-4288-B533-2D93666A15D6}" type="datetimeFigureOut">
              <a:rPr lang="fr-CA" smtClean="0"/>
              <a:t>2017-07-21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0C42F471-B38F-4E79-88D9-D7A3A77F4C0E}" type="slidenum">
              <a:rPr lang="fr-CA" smtClean="0"/>
              <a:t>‹N°›</a:t>
            </a:fld>
            <a:endParaRPr lang="fr-CA"/>
          </a:p>
        </p:txBody>
      </p:sp>
    </p:spTree>
    <p:extLst>
      <p:ext uri="{BB962C8B-B14F-4D97-AF65-F5344CB8AC3E}">
        <p14:creationId xmlns:p14="http://schemas.microsoft.com/office/powerpoint/2010/main" val="3301895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A8A856F1-9618-4288-B533-2D93666A15D6}" type="datetimeFigureOut">
              <a:rPr lang="fr-CA" smtClean="0"/>
              <a:t>2017-07-21</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0C42F471-B38F-4E79-88D9-D7A3A77F4C0E}" type="slidenum">
              <a:rPr lang="fr-CA" smtClean="0"/>
              <a:t>‹N°›</a:t>
            </a:fld>
            <a:endParaRPr lang="fr-CA"/>
          </a:p>
        </p:txBody>
      </p:sp>
    </p:spTree>
    <p:extLst>
      <p:ext uri="{BB962C8B-B14F-4D97-AF65-F5344CB8AC3E}">
        <p14:creationId xmlns:p14="http://schemas.microsoft.com/office/powerpoint/2010/main" val="1847942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A8A856F1-9618-4288-B533-2D93666A15D6}" type="datetimeFigureOut">
              <a:rPr lang="fr-CA" smtClean="0"/>
              <a:t>2017-07-21</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0C42F471-B38F-4E79-88D9-D7A3A77F4C0E}" type="slidenum">
              <a:rPr lang="fr-CA" smtClean="0"/>
              <a:t>‹N°›</a:t>
            </a:fld>
            <a:endParaRPr lang="fr-CA"/>
          </a:p>
        </p:txBody>
      </p:sp>
    </p:spTree>
    <p:extLst>
      <p:ext uri="{BB962C8B-B14F-4D97-AF65-F5344CB8AC3E}">
        <p14:creationId xmlns:p14="http://schemas.microsoft.com/office/powerpoint/2010/main" val="96324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fld id="{A8A856F1-9618-4288-B533-2D93666A15D6}" type="datetimeFigureOut">
              <a:rPr lang="fr-CA" smtClean="0"/>
              <a:t>2017-07-21</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0C42F471-B38F-4E79-88D9-D7A3A77F4C0E}" type="slidenum">
              <a:rPr lang="fr-CA" smtClean="0"/>
              <a:t>‹N°›</a:t>
            </a:fld>
            <a:endParaRPr lang="fr-CA"/>
          </a:p>
        </p:txBody>
      </p:sp>
    </p:spTree>
    <p:extLst>
      <p:ext uri="{BB962C8B-B14F-4D97-AF65-F5344CB8AC3E}">
        <p14:creationId xmlns:p14="http://schemas.microsoft.com/office/powerpoint/2010/main" val="3086042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8A856F1-9618-4288-B533-2D93666A15D6}" type="datetimeFigureOut">
              <a:rPr lang="fr-CA" smtClean="0"/>
              <a:t>2017-07-21</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0C42F471-B38F-4E79-88D9-D7A3A77F4C0E}" type="slidenum">
              <a:rPr lang="fr-CA" smtClean="0"/>
              <a:t>‹N°›</a:t>
            </a:fld>
            <a:endParaRPr lang="fr-CA"/>
          </a:p>
        </p:txBody>
      </p:sp>
    </p:spTree>
    <p:extLst>
      <p:ext uri="{BB962C8B-B14F-4D97-AF65-F5344CB8AC3E}">
        <p14:creationId xmlns:p14="http://schemas.microsoft.com/office/powerpoint/2010/main" val="15777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8A856F1-9618-4288-B533-2D93666A15D6}" type="datetimeFigureOut">
              <a:rPr lang="fr-CA" smtClean="0"/>
              <a:t>2017-07-21</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0C42F471-B38F-4E79-88D9-D7A3A77F4C0E}" type="slidenum">
              <a:rPr lang="fr-CA" smtClean="0"/>
              <a:t>‹N°›</a:t>
            </a:fld>
            <a:endParaRPr lang="fr-CA"/>
          </a:p>
        </p:txBody>
      </p:sp>
    </p:spTree>
    <p:extLst>
      <p:ext uri="{BB962C8B-B14F-4D97-AF65-F5344CB8AC3E}">
        <p14:creationId xmlns:p14="http://schemas.microsoft.com/office/powerpoint/2010/main" val="2833469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8A856F1-9618-4288-B533-2D93666A15D6}" type="datetimeFigureOut">
              <a:rPr lang="fr-CA" smtClean="0"/>
              <a:t>2017-07-21</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0C42F471-B38F-4E79-88D9-D7A3A77F4C0E}" type="slidenum">
              <a:rPr lang="fr-CA" smtClean="0"/>
              <a:t>‹N°›</a:t>
            </a:fld>
            <a:endParaRPr lang="fr-CA"/>
          </a:p>
        </p:txBody>
      </p:sp>
    </p:spTree>
    <p:extLst>
      <p:ext uri="{BB962C8B-B14F-4D97-AF65-F5344CB8AC3E}">
        <p14:creationId xmlns:p14="http://schemas.microsoft.com/office/powerpoint/2010/main" val="4294390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A856F1-9618-4288-B533-2D93666A15D6}" type="datetimeFigureOut">
              <a:rPr lang="fr-CA" smtClean="0"/>
              <a:t>2017-07-21</a:t>
            </a:fld>
            <a:endParaRPr lang="fr-CA"/>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2F471-B38F-4E79-88D9-D7A3A77F4C0E}" type="slidenum">
              <a:rPr lang="fr-CA" smtClean="0"/>
              <a:t>‹N°›</a:t>
            </a:fld>
            <a:endParaRPr lang="fr-CA"/>
          </a:p>
        </p:txBody>
      </p:sp>
    </p:spTree>
    <p:extLst>
      <p:ext uri="{BB962C8B-B14F-4D97-AF65-F5344CB8AC3E}">
        <p14:creationId xmlns:p14="http://schemas.microsoft.com/office/powerpoint/2010/main" val="59384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holoener.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1.e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1.emf"/><Relationship Id="rId4" Type="http://schemas.openxmlformats.org/officeDocument/2006/relationships/oleObject" Target="../embeddings/oleObject6.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2.emf"/><Relationship Id="rId4" Type="http://schemas.openxmlformats.org/officeDocument/2006/relationships/oleObject" Target="../embeddings/oleObject7.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3.emf"/><Relationship Id="rId4" Type="http://schemas.openxmlformats.org/officeDocument/2006/relationships/oleObject" Target="../embeddings/oleObject8.bin"/></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8.emf"/><Relationship Id="rId4" Type="http://schemas.openxmlformats.org/officeDocument/2006/relationships/oleObject" Target="../embeddings/oleObject9.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30.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1.bin"/><Relationship Id="rId5" Type="http://schemas.openxmlformats.org/officeDocument/2006/relationships/image" Target="../media/image29.emf"/><Relationship Id="rId4" Type="http://schemas.openxmlformats.org/officeDocument/2006/relationships/oleObject" Target="../embeddings/oleObject10.bin"/></Relationships>
</file>

<file path=ppt/slides/_rels/slide3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image" Target="../media/image34.jpeg"/><Relationship Id="rId5" Type="http://schemas.openxmlformats.org/officeDocument/2006/relationships/image" Target="../media/image33.emf"/><Relationship Id="rId4" Type="http://schemas.openxmlformats.org/officeDocument/2006/relationships/oleObject" Target="../embeddings/oleObject12.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vmlDrawing" Target="../drawings/vmlDrawing12.vml"/><Relationship Id="rId5" Type="http://schemas.openxmlformats.org/officeDocument/2006/relationships/image" Target="../media/image21.emf"/><Relationship Id="rId4" Type="http://schemas.openxmlformats.org/officeDocument/2006/relationships/oleObject" Target="../embeddings/oleObject13.bin"/></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FE962F7-D18F-4A8C-8E73-EC0595D6FC1B}"/>
              </a:ext>
            </a:extLst>
          </p:cNvPr>
          <p:cNvSpPr>
            <a:spLocks noGrp="1"/>
          </p:cNvSpPr>
          <p:nvPr>
            <p:ph type="title"/>
          </p:nvPr>
        </p:nvSpPr>
        <p:spPr/>
        <p:txBody>
          <a:bodyPr/>
          <a:lstStyle/>
          <a:p>
            <a:r>
              <a:rPr lang="fr-CA" b="1" dirty="0"/>
              <a:t>   Rencontre Raymond Abellio 2017</a:t>
            </a:r>
            <a:br>
              <a:rPr lang="fr-CA" b="1" dirty="0"/>
            </a:br>
            <a:r>
              <a:rPr lang="fr-CA" b="1" dirty="0"/>
              <a:t>            </a:t>
            </a:r>
            <a:r>
              <a:rPr lang="fr-CA" sz="3600" b="1" i="1" dirty="0"/>
              <a:t>23-24  juin</a:t>
            </a:r>
            <a:r>
              <a:rPr lang="fr-CA" b="1" dirty="0"/>
              <a:t>, </a:t>
            </a:r>
            <a:r>
              <a:rPr lang="fr-CA" sz="3600" b="1" dirty="0"/>
              <a:t>Seix, Ariège, France</a:t>
            </a:r>
          </a:p>
        </p:txBody>
      </p:sp>
      <p:sp>
        <p:nvSpPr>
          <p:cNvPr id="3" name="Espace réservé du contenu 2">
            <a:extLst>
              <a:ext uri="{FF2B5EF4-FFF2-40B4-BE49-F238E27FC236}">
                <a16:creationId xmlns="" xmlns:a16="http://schemas.microsoft.com/office/drawing/2014/main" id="{AF0D3582-6C89-42F4-9D75-E92116262FAD}"/>
              </a:ext>
            </a:extLst>
          </p:cNvPr>
          <p:cNvSpPr>
            <a:spLocks noGrp="1"/>
          </p:cNvSpPr>
          <p:nvPr>
            <p:ph idx="1"/>
          </p:nvPr>
        </p:nvSpPr>
        <p:spPr/>
        <p:txBody>
          <a:bodyPr>
            <a:normAutofit fontScale="47500" lnSpcReduction="20000"/>
          </a:bodyPr>
          <a:lstStyle/>
          <a:p>
            <a:pPr marL="0" indent="0">
              <a:buNone/>
            </a:pPr>
            <a:endParaRPr lang="fr-CA" dirty="0"/>
          </a:p>
          <a:p>
            <a:pPr marL="0" indent="0">
              <a:buNone/>
            </a:pPr>
            <a:r>
              <a:rPr lang="fr-CA" sz="5800" b="1" dirty="0"/>
              <a:t>            </a:t>
            </a:r>
            <a:r>
              <a:rPr lang="fr-CA" sz="6700" b="1" dirty="0"/>
              <a:t>Rôle catalyseur de la </a:t>
            </a:r>
            <a:r>
              <a:rPr lang="fr-CA" sz="6700" b="1" dirty="0">
                <a:solidFill>
                  <a:srgbClr val="FF0000"/>
                </a:solidFill>
              </a:rPr>
              <a:t>S</a:t>
            </a:r>
            <a:r>
              <a:rPr lang="fr-CA" sz="6700" b="1" dirty="0"/>
              <a:t>tructure </a:t>
            </a:r>
            <a:r>
              <a:rPr lang="fr-CA" sz="6700" b="1" dirty="0">
                <a:solidFill>
                  <a:srgbClr val="FF0000"/>
                </a:solidFill>
              </a:rPr>
              <a:t>A</a:t>
            </a:r>
            <a:r>
              <a:rPr lang="fr-CA" sz="6700" b="1" dirty="0"/>
              <a:t>bsolue </a:t>
            </a:r>
            <a:r>
              <a:rPr lang="fr-CA" sz="6700" b="1" dirty="0">
                <a:solidFill>
                  <a:srgbClr val="FF0000"/>
                </a:solidFill>
              </a:rPr>
              <a:t>S</a:t>
            </a:r>
            <a:r>
              <a:rPr lang="fr-CA" sz="6700" b="1" dirty="0"/>
              <a:t>phérique</a:t>
            </a:r>
          </a:p>
          <a:p>
            <a:pPr marL="0" indent="0">
              <a:buNone/>
            </a:pPr>
            <a:endParaRPr lang="fr-CA" b="1" dirty="0"/>
          </a:p>
          <a:p>
            <a:pPr marL="0" indent="0">
              <a:buNone/>
            </a:pPr>
            <a:r>
              <a:rPr lang="fr-CA" sz="4400" b="1" dirty="0"/>
              <a:t>                   </a:t>
            </a:r>
            <a:r>
              <a:rPr lang="fr-CA" sz="5100" b="1" dirty="0"/>
              <a:t>De l’ontogénèse à la cosmogénèse et à la théogénèse </a:t>
            </a:r>
          </a:p>
          <a:p>
            <a:pPr marL="0" indent="0">
              <a:buNone/>
            </a:pPr>
            <a:r>
              <a:rPr lang="fr-CA" sz="5100" b="1" dirty="0"/>
              <a:t>                   </a:t>
            </a:r>
            <a:r>
              <a:rPr lang="fr-FR" sz="5100" b="1" dirty="0"/>
              <a:t>≈  </a:t>
            </a:r>
            <a:r>
              <a:rPr lang="fr-CA" sz="5100" b="1" dirty="0"/>
              <a:t>Du quantique au subquantique et au métaquantique</a:t>
            </a:r>
          </a:p>
          <a:p>
            <a:pPr marL="0" indent="0">
              <a:buNone/>
            </a:pPr>
            <a:endParaRPr lang="fr-CA" sz="4400" dirty="0"/>
          </a:p>
          <a:p>
            <a:pPr marL="0" indent="0">
              <a:buNone/>
            </a:pPr>
            <a:endParaRPr lang="fr-CA" dirty="0"/>
          </a:p>
          <a:p>
            <a:pPr marL="0" indent="0">
              <a:buNone/>
            </a:pPr>
            <a:r>
              <a:rPr lang="fr-CA" dirty="0"/>
              <a:t>                       </a:t>
            </a:r>
            <a:r>
              <a:rPr lang="fr-CA" sz="5100" dirty="0"/>
              <a:t>Jean Ratte, Montréal, Québec, Canada</a:t>
            </a:r>
          </a:p>
          <a:p>
            <a:pPr marL="0" indent="0">
              <a:buNone/>
            </a:pPr>
            <a:endParaRPr lang="fr-CA" sz="4400" dirty="0"/>
          </a:p>
          <a:p>
            <a:pPr marL="0" indent="0">
              <a:buNone/>
            </a:pPr>
            <a:r>
              <a:rPr lang="fr-CA" sz="4400" dirty="0"/>
              <a:t>              </a:t>
            </a:r>
            <a:r>
              <a:rPr lang="fr-CA" sz="4400" dirty="0">
                <a:hlinkClick r:id="rId3"/>
              </a:rPr>
              <a:t>www.holoener.com</a:t>
            </a:r>
            <a:endParaRPr lang="fr-CA" sz="4400" dirty="0"/>
          </a:p>
          <a:p>
            <a:pPr marL="0" indent="0">
              <a:buNone/>
            </a:pPr>
            <a:endParaRPr lang="fr-CA" sz="3800" dirty="0"/>
          </a:p>
          <a:p>
            <a:pPr marL="0" indent="0">
              <a:buNone/>
            </a:pPr>
            <a:r>
              <a:rPr lang="fr-CA" dirty="0"/>
              <a:t>                      </a:t>
            </a:r>
            <a:r>
              <a:rPr lang="fr-CA" sz="4400" dirty="0"/>
              <a:t>janusholo@gmail.com</a:t>
            </a:r>
          </a:p>
          <a:p>
            <a:pPr marL="0" indent="0">
              <a:buNone/>
            </a:pPr>
            <a:endParaRPr lang="fr-CA" dirty="0"/>
          </a:p>
        </p:txBody>
      </p:sp>
    </p:spTree>
    <p:extLst>
      <p:ext uri="{BB962C8B-B14F-4D97-AF65-F5344CB8AC3E}">
        <p14:creationId xmlns:p14="http://schemas.microsoft.com/office/powerpoint/2010/main" val="4198038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2800" b="1" dirty="0">
                <a:solidFill>
                  <a:srgbClr val="FF0000"/>
                </a:solidFill>
              </a:rPr>
              <a:t>SAS ≈ Miroir Conjugaison de phase = Enstase ≈ Intersubjectivité</a:t>
            </a:r>
            <a:br>
              <a:rPr lang="fr-CA" sz="2800" b="1" dirty="0">
                <a:solidFill>
                  <a:srgbClr val="FF0000"/>
                </a:solidFill>
              </a:rPr>
            </a:br>
            <a:r>
              <a:rPr lang="fr-CA" sz="2800" b="1" dirty="0">
                <a:solidFill>
                  <a:srgbClr val="FF0000"/>
                </a:solidFill>
              </a:rPr>
              <a:t>                      ≈ Trou de Vers </a:t>
            </a:r>
            <a:r>
              <a:rPr lang="fr-CA" sz="2800" b="1" dirty="0"/>
              <a:t>≈ Trou Noir </a:t>
            </a:r>
            <a:r>
              <a:rPr lang="fr-CA" sz="2800" b="1" dirty="0">
                <a:solidFill>
                  <a:srgbClr val="FF0000"/>
                </a:solidFill>
              </a:rPr>
              <a:t>+ </a:t>
            </a:r>
            <a:r>
              <a:rPr lang="fr-CA" sz="2800" b="1" dirty="0"/>
              <a:t>Trou</a:t>
            </a:r>
            <a:r>
              <a:rPr lang="fr-CA" sz="2800" b="1" dirty="0">
                <a:solidFill>
                  <a:schemeClr val="bg2"/>
                </a:solidFill>
              </a:rPr>
              <a:t> </a:t>
            </a:r>
            <a:r>
              <a:rPr lang="fr-CA" sz="2800" b="1" dirty="0"/>
              <a:t>Blanc </a:t>
            </a:r>
            <a:r>
              <a:rPr lang="fr-CA" sz="2800" b="1" dirty="0">
                <a:solidFill>
                  <a:srgbClr val="FF0000"/>
                </a:solidFill>
              </a:rPr>
              <a:t>≈ BM </a:t>
            </a:r>
            <a:r>
              <a:rPr lang="fr-CA" sz="2800" b="1" dirty="0"/>
              <a:t>≈ rétrogénèse</a:t>
            </a:r>
            <a:endParaRPr lang="fr-CA" sz="2800" dirty="0">
              <a:solidFill>
                <a:srgbClr val="FF0000"/>
              </a:solidFill>
            </a:endParaRPr>
          </a:p>
        </p:txBody>
      </p:sp>
      <p:pic>
        <p:nvPicPr>
          <p:cNvPr id="14338" name="Picture 2" descr="C:\Users\Jean\Pictures\miroir CP 01.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254001" y="2309930"/>
            <a:ext cx="4825999" cy="35674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t 3">
            <a:extLst>
              <a:ext uri="{FF2B5EF4-FFF2-40B4-BE49-F238E27FC236}">
                <a16:creationId xmlns="" xmlns:a16="http://schemas.microsoft.com/office/drawing/2014/main" id="{A847E692-8D2F-43B7-83EB-0AB5CD49E2CF}"/>
              </a:ext>
            </a:extLst>
          </p:cNvPr>
          <p:cNvGraphicFramePr>
            <a:graphicFrameLocks noChangeAspect="1"/>
          </p:cNvGraphicFramePr>
          <p:nvPr>
            <p:extLst>
              <p:ext uri="{D42A27DB-BD31-4B8C-83A1-F6EECF244321}">
                <p14:modId xmlns:p14="http://schemas.microsoft.com/office/powerpoint/2010/main" val="2919566165"/>
              </p:ext>
            </p:extLst>
          </p:nvPr>
        </p:nvGraphicFramePr>
        <p:xfrm>
          <a:off x="5232400" y="1894113"/>
          <a:ext cx="6624320" cy="4602543"/>
        </p:xfrm>
        <a:graphic>
          <a:graphicData uri="http://schemas.openxmlformats.org/presentationml/2006/ole">
            <mc:AlternateContent xmlns:mc="http://schemas.openxmlformats.org/markup-compatibility/2006">
              <mc:Choice xmlns:v="urn:schemas-microsoft-com:vml" Requires="v">
                <p:oleObj spid="_x0000_s22595" name="Acrobat Document" r:id="rId5" imgW="10051560" imgH="7784640" progId="AcroExch.Document.DC">
                  <p:embed/>
                </p:oleObj>
              </mc:Choice>
              <mc:Fallback>
                <p:oleObj name="Acrobat Document" r:id="rId5" imgW="10051560" imgH="7784640" progId="AcroExch.Document.DC">
                  <p:embed/>
                  <p:pic>
                    <p:nvPicPr>
                      <p:cNvPr id="5" name="Objet 4">
                        <a:extLst>
                          <a:ext uri="{FF2B5EF4-FFF2-40B4-BE49-F238E27FC236}">
                            <a16:creationId xmlns="" xmlns:a16="http://schemas.microsoft.com/office/drawing/2014/main" id="{B737B21D-A2A8-43B8-A740-8284780E60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2400" y="1894113"/>
                        <a:ext cx="6624320" cy="4602543"/>
                      </a:xfrm>
                      <a:prstGeom prst="rect">
                        <a:avLst/>
                      </a:prstGeom>
                      <a:noFill/>
                      <a:extLst/>
                    </p:spPr>
                  </p:pic>
                </p:oleObj>
              </mc:Fallback>
            </mc:AlternateContent>
          </a:graphicData>
        </a:graphic>
      </p:graphicFrame>
      <p:pic>
        <p:nvPicPr>
          <p:cNvPr id="5" name="Picture 2" descr="C:\Users\Jean\Pictures\miroir CP 01.jpg">
            <a:extLst>
              <a:ext uri="{FF2B5EF4-FFF2-40B4-BE49-F238E27FC236}">
                <a16:creationId xmlns="" xmlns:a16="http://schemas.microsoft.com/office/drawing/2014/main" id="{477E06A1-52CB-4EEB-AB3C-B8AF1F3BD0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481" y="2381050"/>
            <a:ext cx="4825999" cy="3567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801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9120" y="-50800"/>
            <a:ext cx="10515600" cy="2550159"/>
          </a:xfrm>
        </p:spPr>
        <p:txBody>
          <a:bodyPr>
            <a:normAutofit/>
          </a:bodyPr>
          <a:lstStyle/>
          <a:p>
            <a:r>
              <a:rPr lang="fr-CA" sz="4000" b="1" dirty="0"/>
              <a:t>Ontogénèse récapitule la phylogénèse </a:t>
            </a:r>
            <a:r>
              <a:rPr lang="fr-CA" sz="4000" dirty="0"/>
              <a:t>(Haeckel</a:t>
            </a:r>
            <a:r>
              <a:rPr lang="fr-CA" dirty="0"/>
              <a:t>)</a:t>
            </a:r>
            <a:br>
              <a:rPr lang="fr-CA" dirty="0"/>
            </a:br>
            <a:r>
              <a:rPr lang="fr-CA" dirty="0"/>
              <a:t>   </a:t>
            </a:r>
            <a:r>
              <a:rPr lang="fr-CA" sz="3600" b="1" dirty="0"/>
              <a:t>gastrula </a:t>
            </a:r>
            <a:r>
              <a:rPr lang="fr-FR" sz="3600" b="1" dirty="0"/>
              <a:t> ≈  </a:t>
            </a:r>
            <a:r>
              <a:rPr lang="fr-CA" sz="3600" b="1" dirty="0"/>
              <a:t>cellule souche</a:t>
            </a:r>
            <a:r>
              <a:rPr lang="fr-CA" dirty="0"/>
              <a:t> </a:t>
            </a:r>
            <a:r>
              <a:rPr lang="fr-FR" sz="3200" dirty="0"/>
              <a:t>≈ </a:t>
            </a:r>
            <a:r>
              <a:rPr lang="fr-FR" sz="3200" b="1" dirty="0"/>
              <a:t>hologramme du corps</a:t>
            </a:r>
            <a:r>
              <a:rPr lang="fr-CA" sz="3200" b="1" dirty="0"/>
              <a:t> </a:t>
            </a:r>
          </a:p>
        </p:txBody>
      </p:sp>
      <p:pic>
        <p:nvPicPr>
          <p:cNvPr id="4" name="Picture 2" descr="C:\Users\Jean\Pictures\copie_embryon_flat.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0" y="1808480"/>
            <a:ext cx="6380480" cy="4368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t 4"/>
          <p:cNvGraphicFramePr>
            <a:graphicFrameLocks noChangeAspect="1"/>
          </p:cNvGraphicFramePr>
          <p:nvPr>
            <p:extLst>
              <p:ext uri="{D42A27DB-BD31-4B8C-83A1-F6EECF244321}">
                <p14:modId xmlns:p14="http://schemas.microsoft.com/office/powerpoint/2010/main" val="422029918"/>
              </p:ext>
            </p:extLst>
          </p:nvPr>
        </p:nvGraphicFramePr>
        <p:xfrm>
          <a:off x="5842000" y="2499359"/>
          <a:ext cx="5252720" cy="3921761"/>
        </p:xfrm>
        <a:graphic>
          <a:graphicData uri="http://schemas.openxmlformats.org/presentationml/2006/ole">
            <mc:AlternateContent xmlns:mc="http://schemas.openxmlformats.org/markup-compatibility/2006">
              <mc:Choice xmlns:v="urn:schemas-microsoft-com:vml" Requires="v">
                <p:oleObj spid="_x0000_s17583" name="Acrobat Document" r:id="rId5" imgW="10051560" imgH="7784640" progId="AcroExch.Document.DC">
                  <p:embed/>
                </p:oleObj>
              </mc:Choice>
              <mc:Fallback>
                <p:oleObj name="Acrobat Document" r:id="rId5" imgW="10051560" imgH="7784640" progId="AcroExch.Document.DC">
                  <p:embed/>
                  <p:pic>
                    <p:nvPicPr>
                      <p:cNvPr id="5" name="Obje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2000" y="2499359"/>
                        <a:ext cx="5252720" cy="3921761"/>
                      </a:xfrm>
                      <a:prstGeom prst="rect">
                        <a:avLst/>
                      </a:prstGeom>
                      <a:noFill/>
                      <a:extLst/>
                    </p:spPr>
                  </p:pic>
                </p:oleObj>
              </mc:Fallback>
            </mc:AlternateContent>
          </a:graphicData>
        </a:graphic>
      </p:graphicFrame>
    </p:spTree>
    <p:extLst>
      <p:ext uri="{BB962C8B-B14F-4D97-AF65-F5344CB8AC3E}">
        <p14:creationId xmlns:p14="http://schemas.microsoft.com/office/powerpoint/2010/main" val="367661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04800"/>
            <a:ext cx="10515600" cy="1325563"/>
          </a:xfrm>
        </p:spPr>
        <p:txBody>
          <a:bodyPr/>
          <a:lstStyle/>
          <a:p>
            <a:endParaRPr lang="fr-CA" dirty="0"/>
          </a:p>
        </p:txBody>
      </p:sp>
      <p:sp>
        <p:nvSpPr>
          <p:cNvPr id="4"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5" name="Rectangle 2"/>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260" y="-153749"/>
            <a:ext cx="8213416" cy="7663158"/>
          </a:xfrm>
          <a:prstGeom prst="rect">
            <a:avLst/>
          </a:prstGeom>
        </p:spPr>
      </p:pic>
    </p:spTree>
    <p:extLst>
      <p:ext uri="{BB962C8B-B14F-4D97-AF65-F5344CB8AC3E}">
        <p14:creationId xmlns:p14="http://schemas.microsoft.com/office/powerpoint/2010/main" val="2585453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b="1" dirty="0"/>
              <a:t>Principe holographique</a:t>
            </a:r>
            <a:r>
              <a:rPr lang="fr-CA" dirty="0"/>
              <a:t/>
            </a:r>
            <a:br>
              <a:rPr lang="fr-CA" dirty="0"/>
            </a:br>
            <a:r>
              <a:rPr lang="fr-CA" sz="3100" b="1" i="1" dirty="0">
                <a:solidFill>
                  <a:srgbClr val="FF0000"/>
                </a:solidFill>
              </a:rPr>
              <a:t>Tout corps est non seulement un monde mais le monde SA p 234</a:t>
            </a:r>
            <a:r>
              <a:rPr lang="fr-CA" dirty="0"/>
              <a:t/>
            </a:r>
            <a:br>
              <a:rPr lang="fr-CA" dirty="0"/>
            </a:br>
            <a:r>
              <a:rPr lang="fr-CA" sz="3100" b="1" dirty="0"/>
              <a:t>oreille</a:t>
            </a:r>
            <a:r>
              <a:rPr lang="fr-CA" sz="3100" dirty="0"/>
              <a:t> </a:t>
            </a:r>
            <a:r>
              <a:rPr lang="fr-CA" sz="3100" b="1" dirty="0"/>
              <a:t>≈ hologramme du cerveau ≈ hologramme du corps</a:t>
            </a:r>
            <a:endParaRPr lang="fr-CA" sz="3100" dirty="0"/>
          </a:p>
        </p:txBody>
      </p:sp>
      <p:pic>
        <p:nvPicPr>
          <p:cNvPr id="5" name="Espace réservé du conten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41494" y="1825625"/>
            <a:ext cx="6218771" cy="4351338"/>
          </a:xfrm>
        </p:spPr>
      </p:pic>
    </p:spTree>
    <p:extLst>
      <p:ext uri="{BB962C8B-B14F-4D97-AF65-F5344CB8AC3E}">
        <p14:creationId xmlns:p14="http://schemas.microsoft.com/office/powerpoint/2010/main" val="2700369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du contenu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635676" y="1844824"/>
            <a:ext cx="5500885" cy="4248472"/>
          </a:xfrm>
        </p:spPr>
      </p:pic>
      <p:grpSp>
        <p:nvGrpSpPr>
          <p:cNvPr id="5" name="Groupe 4"/>
          <p:cNvGrpSpPr/>
          <p:nvPr/>
        </p:nvGrpSpPr>
        <p:grpSpPr>
          <a:xfrm>
            <a:off x="2289902" y="548680"/>
            <a:ext cx="7766538" cy="1143000"/>
            <a:chOff x="370374" y="0"/>
            <a:chExt cx="7766538" cy="1143000"/>
          </a:xfrm>
        </p:grpSpPr>
        <p:sp>
          <p:nvSpPr>
            <p:cNvPr id="6" name="Rectangle à coins arrondis 5"/>
            <p:cNvSpPr/>
            <p:nvPr/>
          </p:nvSpPr>
          <p:spPr>
            <a:xfrm>
              <a:off x="370374" y="0"/>
              <a:ext cx="7766538" cy="1143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ectangle 6"/>
            <p:cNvSpPr/>
            <p:nvPr/>
          </p:nvSpPr>
          <p:spPr>
            <a:xfrm>
              <a:off x="426171" y="55797"/>
              <a:ext cx="7654944" cy="10314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fr-CA" sz="4000" dirty="0"/>
                <a:t>Embryogénèse et SAS</a:t>
              </a:r>
            </a:p>
          </p:txBody>
        </p:sp>
      </p:grpSp>
      <p:sp>
        <p:nvSpPr>
          <p:cNvPr id="3" name="Espace réservé du contenu 2"/>
          <p:cNvSpPr>
            <a:spLocks noGrp="1"/>
          </p:cNvSpPr>
          <p:nvPr>
            <p:ph sz="half" idx="1"/>
          </p:nvPr>
        </p:nvSpPr>
        <p:spPr>
          <a:xfrm>
            <a:off x="1981200" y="1955974"/>
            <a:ext cx="4038600" cy="4353347"/>
          </a:xfrm>
        </p:spPr>
        <p:txBody>
          <a:bodyPr>
            <a:normAutofit fontScale="55000" lnSpcReduction="20000"/>
          </a:bodyPr>
          <a:lstStyle/>
          <a:p>
            <a:r>
              <a:rPr lang="fr-CA" b="1" dirty="0"/>
              <a:t>Morula ≈ </a:t>
            </a:r>
            <a:r>
              <a:rPr lang="fr-CA" b="1" dirty="0">
                <a:solidFill>
                  <a:srgbClr val="FF0000"/>
                </a:solidFill>
              </a:rPr>
              <a:t>Anode</a:t>
            </a:r>
          </a:p>
          <a:p>
            <a:pPr marL="0" indent="0">
              <a:buNone/>
            </a:pPr>
            <a:r>
              <a:rPr lang="fr-CA" b="1" dirty="0"/>
              <a:t>         ≈ </a:t>
            </a:r>
            <a:r>
              <a:rPr lang="fr-CA" b="1" dirty="0">
                <a:solidFill>
                  <a:srgbClr val="0070C0"/>
                </a:solidFill>
              </a:rPr>
              <a:t>Mort</a:t>
            </a:r>
            <a:r>
              <a:rPr lang="fr-CA" b="1" dirty="0"/>
              <a:t> ≈ </a:t>
            </a:r>
            <a:r>
              <a:rPr lang="fr-CA" sz="2600" b="1" dirty="0"/>
              <a:t>Intensification Matière TN 4D</a:t>
            </a:r>
          </a:p>
          <a:p>
            <a:pPr marL="0" indent="0">
              <a:buNone/>
            </a:pPr>
            <a:r>
              <a:rPr lang="fr-CA" sz="2600" b="1" dirty="0"/>
              <a:t>                              ( infralumineuse)</a:t>
            </a:r>
          </a:p>
          <a:p>
            <a:pPr marL="0" indent="0">
              <a:buNone/>
            </a:pPr>
            <a:r>
              <a:rPr lang="fr-CA" sz="2600" b="1" dirty="0"/>
              <a:t>               + Amplification Antimatière TB 4K</a:t>
            </a:r>
          </a:p>
          <a:p>
            <a:pPr marL="457200" lvl="1" indent="0">
              <a:buNone/>
            </a:pPr>
            <a:r>
              <a:rPr lang="fr-CA" sz="2600" b="1" dirty="0"/>
              <a:t>       </a:t>
            </a:r>
            <a:r>
              <a:rPr lang="fr-CA" b="1" dirty="0"/>
              <a:t>(  supralumineuse et infralumineuses) </a:t>
            </a:r>
          </a:p>
          <a:p>
            <a:endParaRPr lang="fr-CA" b="1" dirty="0"/>
          </a:p>
          <a:p>
            <a:r>
              <a:rPr lang="fr-CA" b="1" dirty="0"/>
              <a:t>Blastula ≈</a:t>
            </a:r>
            <a:r>
              <a:rPr lang="fr-CA" b="1" dirty="0">
                <a:solidFill>
                  <a:srgbClr val="FF0000"/>
                </a:solidFill>
              </a:rPr>
              <a:t> Cathode </a:t>
            </a:r>
          </a:p>
          <a:p>
            <a:pPr marL="0" indent="0">
              <a:buNone/>
            </a:pPr>
            <a:r>
              <a:rPr lang="fr-CA" b="1" dirty="0"/>
              <a:t>        ≈  </a:t>
            </a:r>
            <a:r>
              <a:rPr lang="fr-CA" b="1" dirty="0">
                <a:solidFill>
                  <a:srgbClr val="0070C0"/>
                </a:solidFill>
              </a:rPr>
              <a:t>Genèse</a:t>
            </a:r>
            <a:r>
              <a:rPr lang="fr-CA" b="1" dirty="0"/>
              <a:t> </a:t>
            </a:r>
          </a:p>
          <a:p>
            <a:pPr marL="0" indent="0">
              <a:buNone/>
            </a:pPr>
            <a:r>
              <a:rPr lang="fr-CA" sz="2600" b="1" dirty="0"/>
              <a:t>	≈ amplification matière TB 4D</a:t>
            </a:r>
          </a:p>
          <a:p>
            <a:pPr marL="0" indent="0">
              <a:buNone/>
            </a:pPr>
            <a:r>
              <a:rPr lang="fr-CA" sz="2600" b="1" dirty="0"/>
              <a:t>                       	+ intensification antimatière TN 4K</a:t>
            </a:r>
          </a:p>
          <a:p>
            <a:pPr marL="0" indent="0">
              <a:buNone/>
            </a:pPr>
            <a:endParaRPr lang="fr-CA" sz="2600" b="1" dirty="0"/>
          </a:p>
          <a:p>
            <a:r>
              <a:rPr lang="fr-CA" b="1" dirty="0"/>
              <a:t>Gastrula ≈ plan équatorial  </a:t>
            </a:r>
          </a:p>
          <a:p>
            <a:pPr marL="0" indent="0">
              <a:buNone/>
            </a:pPr>
            <a:r>
              <a:rPr lang="fr-CA" b="1" dirty="0"/>
              <a:t>        ≈  4 dynamismes élémentaires</a:t>
            </a:r>
          </a:p>
          <a:p>
            <a:pPr marL="0" indent="0">
              <a:buNone/>
            </a:pPr>
            <a:r>
              <a:rPr lang="fr-CA" b="1" dirty="0"/>
              <a:t>             ≈  </a:t>
            </a:r>
            <a:r>
              <a:rPr lang="fr-CA" b="1" dirty="0">
                <a:solidFill>
                  <a:srgbClr val="FF0000"/>
                </a:solidFill>
              </a:rPr>
              <a:t>cellule souche</a:t>
            </a:r>
          </a:p>
        </p:txBody>
      </p:sp>
      <p:cxnSp>
        <p:nvCxnSpPr>
          <p:cNvPr id="8" name="Connecteur droit 7"/>
          <p:cNvCxnSpPr/>
          <p:nvPr/>
        </p:nvCxnSpPr>
        <p:spPr>
          <a:xfrm>
            <a:off x="6023992" y="3429000"/>
            <a:ext cx="0" cy="172819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7513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extLst/>
          </p:nvPr>
        </p:nvGraphicFramePr>
        <p:xfrm>
          <a:off x="3071664" y="1919264"/>
          <a:ext cx="6361772" cy="4910137"/>
        </p:xfrm>
        <a:graphic>
          <a:graphicData uri="http://schemas.openxmlformats.org/presentationml/2006/ole">
            <mc:AlternateContent xmlns:mc="http://schemas.openxmlformats.org/markup-compatibility/2006">
              <mc:Choice xmlns:v="urn:schemas-microsoft-com:vml" Requires="v">
                <p:oleObj spid="_x0000_s5505" name="Acrobat Document" r:id="rId4" imgW="5029096" imgH="3886200" progId="AcroExch.Document.DC">
                  <p:embed/>
                </p:oleObj>
              </mc:Choice>
              <mc:Fallback>
                <p:oleObj name="Acrobat Document" r:id="rId4" imgW="5029096" imgH="3886200" progId="AcroExch.Document.DC">
                  <p:embed/>
                  <p:pic>
                    <p:nvPicPr>
                      <p:cNvPr id="4" name="Obje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1664" y="1919264"/>
                        <a:ext cx="6361772" cy="4910137"/>
                      </a:xfrm>
                      <a:prstGeom prst="rect">
                        <a:avLst/>
                      </a:prstGeom>
                      <a:noFill/>
                      <a:extLst/>
                    </p:spPr>
                  </p:pic>
                </p:oleObj>
              </mc:Fallback>
            </mc:AlternateContent>
          </a:graphicData>
        </a:graphic>
      </p:graphicFrame>
      <p:sp>
        <p:nvSpPr>
          <p:cNvPr id="5" name="Titre 1"/>
          <p:cNvSpPr txBox="1">
            <a:spLocks/>
          </p:cNvSpPr>
          <p:nvPr/>
        </p:nvSpPr>
        <p:spPr>
          <a:xfrm>
            <a:off x="2209800" y="548681"/>
            <a:ext cx="7772400" cy="1370583"/>
          </a:xfrm>
          <a:prstGeom prst="rect">
            <a:avLst/>
          </a:prstGeom>
          <a:solidFill>
            <a:schemeClr val="accent3">
              <a:lumMod val="60000"/>
              <a:lumOff val="40000"/>
            </a:schemeClr>
          </a:solidFill>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CA" b="1" dirty="0">
                <a:solidFill>
                  <a:schemeClr val="tx1">
                    <a:lumMod val="50000"/>
                    <a:lumOff val="50000"/>
                  </a:schemeClr>
                </a:solidFill>
                <a:latin typeface="+mj-lt"/>
              </a:rPr>
              <a:t>Équivalence vibratoire entre  pigments hébragrammes et hexagrammes</a:t>
            </a:r>
          </a:p>
        </p:txBody>
      </p:sp>
    </p:spTree>
    <p:extLst>
      <p:ext uri="{BB962C8B-B14F-4D97-AF65-F5344CB8AC3E}">
        <p14:creationId xmlns:p14="http://schemas.microsoft.com/office/powerpoint/2010/main" val="3138075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graphicFrame>
        <p:nvGraphicFramePr>
          <p:cNvPr id="5" name="Objet 4"/>
          <p:cNvGraphicFramePr>
            <a:graphicFrameLocks noChangeAspect="1"/>
          </p:cNvGraphicFramePr>
          <p:nvPr>
            <p:extLst/>
          </p:nvPr>
        </p:nvGraphicFramePr>
        <p:xfrm>
          <a:off x="2320925" y="1700808"/>
          <a:ext cx="7550150" cy="5829300"/>
        </p:xfrm>
        <a:graphic>
          <a:graphicData uri="http://schemas.openxmlformats.org/presentationml/2006/ole">
            <mc:AlternateContent xmlns:mc="http://schemas.openxmlformats.org/markup-compatibility/2006">
              <mc:Choice xmlns:v="urn:schemas-microsoft-com:vml" Requires="v">
                <p:oleObj spid="_x0000_s3460" name="Acrobat Document" r:id="rId4" imgW="10051560" imgH="7784640" progId="AcroExch.Document.DC">
                  <p:embed/>
                </p:oleObj>
              </mc:Choice>
              <mc:Fallback>
                <p:oleObj name="Acrobat Document" r:id="rId4" imgW="10051560" imgH="7784640" progId="AcroExch.Document.DC">
                  <p:embed/>
                  <p:pic>
                    <p:nvPicPr>
                      <p:cNvPr id="5" name="Obje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0925" y="1700808"/>
                        <a:ext cx="7550150" cy="582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re 1"/>
          <p:cNvSpPr txBox="1">
            <a:spLocks/>
          </p:cNvSpPr>
          <p:nvPr/>
        </p:nvSpPr>
        <p:spPr>
          <a:xfrm>
            <a:off x="2209800" y="548681"/>
            <a:ext cx="7772400" cy="1370583"/>
          </a:xfrm>
          <a:prstGeom prst="rect">
            <a:avLst/>
          </a:prstGeom>
          <a:solidFill>
            <a:schemeClr val="accent3">
              <a:lumMod val="60000"/>
              <a:lumOff val="40000"/>
            </a:schemeClr>
          </a:solidFill>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CA" b="1" dirty="0">
                <a:solidFill>
                  <a:schemeClr val="tx1">
                    <a:lumMod val="50000"/>
                    <a:lumOff val="50000"/>
                  </a:schemeClr>
                </a:solidFill>
                <a:latin typeface="+mj-lt"/>
              </a:rPr>
              <a:t>Résonance biosémantique mésodermique</a:t>
            </a:r>
          </a:p>
        </p:txBody>
      </p:sp>
    </p:spTree>
    <p:extLst>
      <p:ext uri="{BB962C8B-B14F-4D97-AF65-F5344CB8AC3E}">
        <p14:creationId xmlns:p14="http://schemas.microsoft.com/office/powerpoint/2010/main" val="382067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endParaRPr lang="fr-CA" dirty="0"/>
          </a:p>
        </p:txBody>
      </p:sp>
      <p:graphicFrame>
        <p:nvGraphicFramePr>
          <p:cNvPr id="4" name="Objet 3"/>
          <p:cNvGraphicFramePr>
            <a:graphicFrameLocks noChangeAspect="1"/>
          </p:cNvGraphicFramePr>
          <p:nvPr>
            <p:extLst>
              <p:ext uri="{D42A27DB-BD31-4B8C-83A1-F6EECF244321}">
                <p14:modId xmlns:p14="http://schemas.microsoft.com/office/powerpoint/2010/main" val="3057183725"/>
              </p:ext>
            </p:extLst>
          </p:nvPr>
        </p:nvGraphicFramePr>
        <p:xfrm>
          <a:off x="4399491" y="0"/>
          <a:ext cx="5184775" cy="7243763"/>
        </p:xfrm>
        <a:graphic>
          <a:graphicData uri="http://schemas.openxmlformats.org/presentationml/2006/ole">
            <mc:AlternateContent xmlns:mc="http://schemas.openxmlformats.org/markup-compatibility/2006">
              <mc:Choice xmlns:v="urn:schemas-microsoft-com:vml" Requires="v">
                <p:oleObj spid="_x0000_s14532" name="Acrobat Document" r:id="rId4" imgW="10800947" imgH="16198596" progId="AcroExch.Document.DC">
                  <p:embed/>
                </p:oleObj>
              </mc:Choice>
              <mc:Fallback>
                <p:oleObj name="Acrobat Document" r:id="rId4" imgW="10800947" imgH="16198596" progId="AcroExch.Document.DC">
                  <p:embed/>
                  <p:pic>
                    <p:nvPicPr>
                      <p:cNvPr id="0" name=""/>
                      <p:cNvPicPr/>
                      <p:nvPr/>
                    </p:nvPicPr>
                    <p:blipFill>
                      <a:blip r:embed="rId5"/>
                      <a:stretch>
                        <a:fillRect/>
                      </a:stretch>
                    </p:blipFill>
                    <p:spPr>
                      <a:xfrm>
                        <a:off x="4399491" y="0"/>
                        <a:ext cx="5184775" cy="7243763"/>
                      </a:xfrm>
                      <a:prstGeom prst="rect">
                        <a:avLst/>
                      </a:prstGeom>
                    </p:spPr>
                  </p:pic>
                </p:oleObj>
              </mc:Fallback>
            </mc:AlternateContent>
          </a:graphicData>
        </a:graphic>
      </p:graphicFrame>
    </p:spTree>
    <p:extLst>
      <p:ext uri="{BB962C8B-B14F-4D97-AF65-F5344CB8AC3E}">
        <p14:creationId xmlns:p14="http://schemas.microsoft.com/office/powerpoint/2010/main" val="4241465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B51482CD-D685-4254-9C51-A55E477098EB}" type="slidenum">
              <a:rPr lang="fr-FR" smtClean="0"/>
              <a:pPr/>
              <a:t>18</a:t>
            </a:fld>
            <a:endParaRPr lang="fr-FR" dirty="0"/>
          </a:p>
        </p:txBody>
      </p:sp>
      <p:pic>
        <p:nvPicPr>
          <p:cNvPr id="23554" name="Picture 2" descr="C:\Users\Client\Desktop\trous noirs trous blancs.jpg"/>
          <p:cNvPicPr>
            <a:picLocks noGrp="1" noChangeAspect="1" noChangeArrowheads="1"/>
          </p:cNvPicPr>
          <p:nvPr>
            <p:ph idx="1"/>
          </p:nvPr>
        </p:nvPicPr>
        <p:blipFill>
          <a:blip r:embed="rId3" cstate="print"/>
          <a:srcRect/>
          <a:stretch>
            <a:fillRect/>
          </a:stretch>
        </p:blipFill>
        <p:spPr bwMode="auto">
          <a:xfrm>
            <a:off x="5095869" y="0"/>
            <a:ext cx="4371981" cy="6721475"/>
          </a:xfrm>
          <a:prstGeom prst="rect">
            <a:avLst/>
          </a:prstGeom>
          <a:noFill/>
        </p:spPr>
      </p:pic>
      <p:sp>
        <p:nvSpPr>
          <p:cNvPr id="7" name="Titre 1"/>
          <p:cNvSpPr txBox="1">
            <a:spLocks/>
          </p:cNvSpPr>
          <p:nvPr/>
        </p:nvSpPr>
        <p:spPr>
          <a:xfrm>
            <a:off x="1809720" y="1214422"/>
            <a:ext cx="3214710" cy="1500198"/>
          </a:xfrm>
          <a:prstGeom prst="rect">
            <a:avLst/>
          </a:prstGeom>
        </p:spPr>
        <p:txBody>
          <a:bodyPr vert="horz" lIns="91440" tIns="45720" rIns="91440" bIns="45720" rtlCol="0" anchor="ctr">
            <a:normAutofit/>
          </a:bodyPr>
          <a:lstStyle/>
          <a:p>
            <a:pPr algn="r">
              <a:spcBef>
                <a:spcPct val="0"/>
              </a:spcBef>
              <a:defRPr/>
            </a:pPr>
            <a:r>
              <a:rPr lang="fr-CA" sz="3000" dirty="0">
                <a:solidFill>
                  <a:schemeClr val="tx2"/>
                </a:solidFill>
                <a:latin typeface="Arial Black" pitchFamily="34" charset="0"/>
                <a:ea typeface="+mj-ea"/>
                <a:cs typeface="+mj-cs"/>
              </a:rPr>
              <a:t>Permutations </a:t>
            </a:r>
            <a:br>
              <a:rPr lang="fr-CA" sz="3000" dirty="0">
                <a:solidFill>
                  <a:schemeClr val="tx2"/>
                </a:solidFill>
                <a:latin typeface="Arial Black" pitchFamily="34" charset="0"/>
                <a:ea typeface="+mj-ea"/>
                <a:cs typeface="+mj-cs"/>
              </a:rPr>
            </a:br>
            <a:r>
              <a:rPr lang="fr-CA" sz="3000" dirty="0">
                <a:solidFill>
                  <a:schemeClr val="tx2"/>
                </a:solidFill>
                <a:latin typeface="Arial Black" pitchFamily="34" charset="0"/>
                <a:ea typeface="+mj-ea"/>
                <a:cs typeface="+mj-cs"/>
              </a:rPr>
              <a:t>matière et antimatière</a:t>
            </a:r>
            <a:endParaRPr lang="fr-FR" sz="3000" dirty="0">
              <a:solidFill>
                <a:schemeClr val="tx2"/>
              </a:solidFill>
              <a:latin typeface="Arial Black" pitchFamily="34" charset="0"/>
              <a:ea typeface="+mj-ea"/>
              <a:cs typeface="+mj-cs"/>
            </a:endParaRPr>
          </a:p>
        </p:txBody>
      </p:sp>
    </p:spTree>
    <p:extLst>
      <p:ext uri="{BB962C8B-B14F-4D97-AF65-F5344CB8AC3E}">
        <p14:creationId xmlns:p14="http://schemas.microsoft.com/office/powerpoint/2010/main" val="38205699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Jean\Pictures\trous noirs trous blancs.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41154" b="56765"/>
          <a:stretch/>
        </p:blipFill>
        <p:spPr bwMode="auto">
          <a:xfrm>
            <a:off x="4013200" y="1656078"/>
            <a:ext cx="4805680" cy="520192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e 3"/>
          <p:cNvGrpSpPr/>
          <p:nvPr/>
        </p:nvGrpSpPr>
        <p:grpSpPr>
          <a:xfrm>
            <a:off x="2289902" y="213360"/>
            <a:ext cx="7766538" cy="1442720"/>
            <a:chOff x="370374" y="0"/>
            <a:chExt cx="7766538" cy="1143000"/>
          </a:xfrm>
        </p:grpSpPr>
        <p:sp>
          <p:nvSpPr>
            <p:cNvPr id="5" name="Rectangle à coins arrondis 4"/>
            <p:cNvSpPr/>
            <p:nvPr/>
          </p:nvSpPr>
          <p:spPr>
            <a:xfrm>
              <a:off x="370374" y="0"/>
              <a:ext cx="7766538" cy="1143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ectangle 5"/>
            <p:cNvSpPr/>
            <p:nvPr/>
          </p:nvSpPr>
          <p:spPr>
            <a:xfrm>
              <a:off x="426171" y="55797"/>
              <a:ext cx="7654944" cy="7169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fr-FR" sz="3200" dirty="0"/>
                <a:t>Dialectique</a:t>
              </a:r>
            </a:p>
            <a:p>
              <a:pPr algn="ctr" defTabSz="1422400">
                <a:lnSpc>
                  <a:spcPct val="90000"/>
                </a:lnSpc>
                <a:spcBef>
                  <a:spcPct val="0"/>
                </a:spcBef>
                <a:spcAft>
                  <a:spcPct val="35000"/>
                </a:spcAft>
              </a:pPr>
              <a:r>
                <a:rPr lang="fr-FR" sz="3200" dirty="0"/>
                <a:t>trou blanc ampleur – trou noir intensité</a:t>
              </a:r>
              <a:endParaRPr lang="fr-CA" sz="3200" dirty="0"/>
            </a:p>
          </p:txBody>
        </p:sp>
      </p:grpSp>
    </p:spTree>
    <p:extLst>
      <p:ext uri="{BB962C8B-B14F-4D97-AF65-F5344CB8AC3E}">
        <p14:creationId xmlns:p14="http://schemas.microsoft.com/office/powerpoint/2010/main" val="2851868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2144395"/>
          </a:xfrm>
        </p:spPr>
        <p:txBody>
          <a:bodyPr>
            <a:normAutofit/>
          </a:bodyPr>
          <a:lstStyle/>
          <a:p>
            <a:r>
              <a:rPr lang="fr-CA" sz="4000" dirty="0"/>
              <a:t>         </a:t>
            </a:r>
            <a:r>
              <a:rPr lang="fr-CA" sz="4000" b="1" dirty="0"/>
              <a:t>La</a:t>
            </a:r>
            <a:r>
              <a:rPr lang="fr-CA" sz="4000" dirty="0"/>
              <a:t> </a:t>
            </a:r>
            <a:r>
              <a:rPr lang="fr-CA" sz="4000" b="1" dirty="0">
                <a:solidFill>
                  <a:srgbClr val="FF0000"/>
                </a:solidFill>
              </a:rPr>
              <a:t>SAS</a:t>
            </a:r>
            <a:r>
              <a:rPr lang="fr-CA" sz="4000" dirty="0">
                <a:solidFill>
                  <a:srgbClr val="FF0000"/>
                </a:solidFill>
              </a:rPr>
              <a:t> </a:t>
            </a:r>
            <a:r>
              <a:rPr lang="fr-CA" sz="4000" b="1" dirty="0"/>
              <a:t>≈ Hologramme </a:t>
            </a:r>
            <a:br>
              <a:rPr lang="fr-CA" sz="4000" b="1" dirty="0"/>
            </a:br>
            <a:r>
              <a:rPr lang="fr-CA" sz="4000" b="1" dirty="0"/>
              <a:t>                     ≈ Catalyseur</a:t>
            </a:r>
            <a:br>
              <a:rPr lang="fr-CA" sz="4000" b="1" dirty="0"/>
            </a:br>
            <a:r>
              <a:rPr lang="fr-CA" sz="4000" b="1" dirty="0"/>
              <a:t>                     ≈ Miroir à conjugaison de Phase  </a:t>
            </a:r>
          </a:p>
        </p:txBody>
      </p:sp>
      <p:sp>
        <p:nvSpPr>
          <p:cNvPr id="3" name="Sous-titre 2"/>
          <p:cNvSpPr>
            <a:spLocks noGrp="1"/>
          </p:cNvSpPr>
          <p:nvPr>
            <p:ph idx="1"/>
          </p:nvPr>
        </p:nvSpPr>
        <p:spPr>
          <a:xfrm>
            <a:off x="838200" y="2844799"/>
            <a:ext cx="10515600" cy="3332163"/>
          </a:xfrm>
        </p:spPr>
        <p:txBody>
          <a:bodyPr>
            <a:normAutofit fontScale="85000" lnSpcReduction="20000"/>
          </a:bodyPr>
          <a:lstStyle/>
          <a:p>
            <a:r>
              <a:rPr lang="fr-CA" sz="3200" dirty="0">
                <a:solidFill>
                  <a:srgbClr val="FF0000"/>
                </a:solidFill>
              </a:rPr>
              <a:t>Ontogénèse</a:t>
            </a:r>
            <a:r>
              <a:rPr lang="fr-CA" sz="3200" dirty="0"/>
              <a:t> (embryogénèse) récapitule la </a:t>
            </a:r>
            <a:r>
              <a:rPr lang="fr-CA" sz="3200" dirty="0">
                <a:solidFill>
                  <a:srgbClr val="FF0000"/>
                </a:solidFill>
              </a:rPr>
              <a:t>phylogénèse</a:t>
            </a:r>
          </a:p>
          <a:p>
            <a:endParaRPr lang="fr-CA" sz="3200" dirty="0"/>
          </a:p>
          <a:p>
            <a:r>
              <a:rPr lang="fr-CA" sz="3200" dirty="0">
                <a:solidFill>
                  <a:srgbClr val="FF0000"/>
                </a:solidFill>
              </a:rPr>
              <a:t>Hologramme</a:t>
            </a:r>
            <a:r>
              <a:rPr lang="fr-CA" sz="3200" dirty="0"/>
              <a:t> spatial </a:t>
            </a:r>
            <a:r>
              <a:rPr lang="fr-CA" sz="3200" b="1" dirty="0"/>
              <a:t>≈ </a:t>
            </a:r>
            <a:r>
              <a:rPr lang="fr-CA" sz="3200" dirty="0">
                <a:solidFill>
                  <a:srgbClr val="FF0000"/>
                </a:solidFill>
              </a:rPr>
              <a:t>catalyseur</a:t>
            </a:r>
            <a:r>
              <a:rPr lang="fr-CA" sz="3200" dirty="0"/>
              <a:t> temporel </a:t>
            </a:r>
          </a:p>
          <a:p>
            <a:endParaRPr lang="fr-CA" sz="3200" dirty="0"/>
          </a:p>
          <a:p>
            <a:r>
              <a:rPr lang="fr-CA" sz="3200" dirty="0">
                <a:solidFill>
                  <a:srgbClr val="FF0000"/>
                </a:solidFill>
              </a:rPr>
              <a:t>Conjugaison de phase </a:t>
            </a:r>
            <a:r>
              <a:rPr lang="fr-CA" sz="3200" dirty="0"/>
              <a:t> </a:t>
            </a:r>
            <a:r>
              <a:rPr lang="fr-CA" sz="3200" b="1" dirty="0"/>
              <a:t>≈ BM ≈ Enstase ≈ </a:t>
            </a:r>
            <a:r>
              <a:rPr lang="fr-CA" sz="3200" b="1" dirty="0">
                <a:solidFill>
                  <a:srgbClr val="FF0000"/>
                </a:solidFill>
              </a:rPr>
              <a:t>rétrogénèse</a:t>
            </a:r>
          </a:p>
          <a:p>
            <a:pPr marL="0" indent="0">
              <a:buNone/>
            </a:pPr>
            <a:endParaRPr lang="fr-CA" sz="3200" b="1" dirty="0"/>
          </a:p>
          <a:p>
            <a:r>
              <a:rPr lang="fr-CA" sz="3200" dirty="0">
                <a:solidFill>
                  <a:srgbClr val="FF0000"/>
                </a:solidFill>
              </a:rPr>
              <a:t>La SAS catalyse la conjugaison de phase entre matière et antimatière</a:t>
            </a:r>
          </a:p>
          <a:p>
            <a:pPr marL="0" indent="0">
              <a:buNone/>
            </a:pPr>
            <a:r>
              <a:rPr lang="fr-CA" sz="3200" dirty="0">
                <a:solidFill>
                  <a:srgbClr val="FF0000"/>
                </a:solidFill>
              </a:rPr>
              <a:t>                                  pour former un </a:t>
            </a:r>
            <a:r>
              <a:rPr lang="fr-CA" sz="3200" dirty="0"/>
              <a:t>holon matière-antimatière</a:t>
            </a:r>
          </a:p>
        </p:txBody>
      </p:sp>
    </p:spTree>
    <p:extLst>
      <p:ext uri="{BB962C8B-B14F-4D97-AF65-F5344CB8AC3E}">
        <p14:creationId xmlns:p14="http://schemas.microsoft.com/office/powerpoint/2010/main" val="2857616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r="2361"/>
          <a:stretch/>
        </p:blipFill>
        <p:spPr bwMode="auto">
          <a:xfrm>
            <a:off x="1824003" y="1903682"/>
            <a:ext cx="4570012" cy="3613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Jean\Pictures\local_nonlocal_fr (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911" r="6506"/>
          <a:stretch/>
        </p:blipFill>
        <p:spPr bwMode="auto">
          <a:xfrm>
            <a:off x="6399870" y="2194054"/>
            <a:ext cx="4016611" cy="318366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e 7"/>
          <p:cNvGrpSpPr/>
          <p:nvPr/>
        </p:nvGrpSpPr>
        <p:grpSpPr>
          <a:xfrm>
            <a:off x="2079763" y="773832"/>
            <a:ext cx="7766538" cy="1143000"/>
            <a:chOff x="314577" y="0"/>
            <a:chExt cx="7766538" cy="1143000"/>
          </a:xfrm>
        </p:grpSpPr>
        <p:sp>
          <p:nvSpPr>
            <p:cNvPr id="9" name="Rectangle à coins arrondis 8"/>
            <p:cNvSpPr/>
            <p:nvPr/>
          </p:nvSpPr>
          <p:spPr>
            <a:xfrm>
              <a:off x="314577" y="0"/>
              <a:ext cx="7766538" cy="1143000"/>
            </a:xfrm>
            <a:prstGeom prst="roundRect">
              <a:avLst/>
            </a:prstGeom>
          </p:spPr>
          <p:style>
            <a:lnRef idx="0">
              <a:schemeClr val="accent4"/>
            </a:lnRef>
            <a:fillRef idx="3">
              <a:schemeClr val="accent4"/>
            </a:fillRef>
            <a:effectRef idx="3">
              <a:schemeClr val="accent4"/>
            </a:effectRef>
            <a:fontRef idx="minor">
              <a:schemeClr val="lt1"/>
            </a:fontRef>
          </p:style>
          <p:txBody>
            <a:bodyPr/>
            <a:lstStyle/>
            <a:p>
              <a:endParaRPr lang="fr-CA" dirty="0"/>
            </a:p>
          </p:txBody>
        </p:sp>
        <p:sp>
          <p:nvSpPr>
            <p:cNvPr id="10" name="Rectangle 9"/>
            <p:cNvSpPr/>
            <p:nvPr/>
          </p:nvSpPr>
          <p:spPr>
            <a:xfrm>
              <a:off x="426171" y="55797"/>
              <a:ext cx="7654944" cy="10314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fr-CA" sz="2800" dirty="0"/>
                <a:t>Mise en structure sphérique </a:t>
              </a:r>
            </a:p>
            <a:p>
              <a:pPr algn="ctr" defTabSz="1422400">
                <a:lnSpc>
                  <a:spcPct val="90000"/>
                </a:lnSpc>
                <a:spcBef>
                  <a:spcPct val="0"/>
                </a:spcBef>
                <a:spcAft>
                  <a:spcPct val="35000"/>
                </a:spcAft>
              </a:pPr>
              <a:r>
                <a:rPr lang="fr-CA" sz="2800" dirty="0"/>
                <a:t>des zones de résonance</a:t>
              </a:r>
            </a:p>
          </p:txBody>
        </p:sp>
      </p:grpSp>
    </p:spTree>
    <p:extLst>
      <p:ext uri="{BB962C8B-B14F-4D97-AF65-F5344CB8AC3E}">
        <p14:creationId xmlns:p14="http://schemas.microsoft.com/office/powerpoint/2010/main" val="3107175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4000" b="1" dirty="0"/>
              <a:t>Résonances tissulaires et équivalents vibratoires</a:t>
            </a:r>
            <a:endParaRPr lang="fr-CA" sz="4000" dirty="0"/>
          </a:p>
        </p:txBody>
      </p:sp>
      <p:sp>
        <p:nvSpPr>
          <p:cNvPr id="3" name="Espace réservé du contenu 2"/>
          <p:cNvSpPr>
            <a:spLocks noGrp="1"/>
          </p:cNvSpPr>
          <p:nvPr>
            <p:ph idx="1"/>
          </p:nvPr>
        </p:nvSpPr>
        <p:spPr/>
        <p:txBody>
          <a:bodyPr>
            <a:normAutofit fontScale="62500" lnSpcReduction="20000"/>
          </a:bodyPr>
          <a:lstStyle/>
          <a:p>
            <a:r>
              <a:rPr lang="fr-CA" b="1" dirty="0"/>
              <a:t>Endoderme</a:t>
            </a:r>
            <a:r>
              <a:rPr lang="fr-CA" dirty="0"/>
              <a:t> = tube digestif, poumons = </a:t>
            </a:r>
            <a:r>
              <a:rPr lang="fr-CA" dirty="0">
                <a:solidFill>
                  <a:srgbClr val="FF0000"/>
                </a:solidFill>
              </a:rPr>
              <a:t>Espace local </a:t>
            </a:r>
          </a:p>
          <a:p>
            <a:pPr marL="0" indent="0">
              <a:buNone/>
            </a:pPr>
            <a:r>
              <a:rPr lang="fr-CA" dirty="0">
                <a:solidFill>
                  <a:srgbClr val="FF0000"/>
                </a:solidFill>
              </a:rPr>
              <a:t>                        </a:t>
            </a:r>
            <a:r>
              <a:rPr lang="fr-CA" dirty="0"/>
              <a:t> = dynamisme eau = hydrogène (= cancer)</a:t>
            </a:r>
          </a:p>
          <a:p>
            <a:pPr marL="0" indent="0">
              <a:buNone/>
            </a:pPr>
            <a:r>
              <a:rPr lang="fr-CA" dirty="0"/>
              <a:t>                          </a:t>
            </a:r>
            <a:r>
              <a:rPr lang="fr-CA" dirty="0">
                <a:solidFill>
                  <a:srgbClr val="0070C0"/>
                </a:solidFill>
              </a:rPr>
              <a:t>(</a:t>
            </a:r>
            <a:r>
              <a:rPr lang="fr-CA" sz="2900" dirty="0">
                <a:solidFill>
                  <a:srgbClr val="0070C0"/>
                </a:solidFill>
              </a:rPr>
              <a:t>Espace individuel non partagé)</a:t>
            </a:r>
          </a:p>
          <a:p>
            <a:pPr marL="0" indent="0">
              <a:buNone/>
            </a:pPr>
            <a:endParaRPr lang="fr-CA" dirty="0">
              <a:solidFill>
                <a:srgbClr val="0070C0"/>
              </a:solidFill>
            </a:endParaRPr>
          </a:p>
          <a:p>
            <a:r>
              <a:rPr lang="fr-CA" b="1" dirty="0"/>
              <a:t>Ectoderme</a:t>
            </a:r>
            <a:r>
              <a:rPr lang="fr-CA" dirty="0"/>
              <a:t> = peau, système nerveux et sens, mitochondries</a:t>
            </a:r>
          </a:p>
          <a:p>
            <a:pPr marL="0" indent="0">
              <a:buNone/>
            </a:pPr>
            <a:r>
              <a:rPr lang="fr-CA" dirty="0"/>
              <a:t>                        = dynamisme air = oxygène = </a:t>
            </a:r>
            <a:r>
              <a:rPr lang="fr-CA" dirty="0">
                <a:solidFill>
                  <a:srgbClr val="FF0000"/>
                </a:solidFill>
              </a:rPr>
              <a:t>Temps local</a:t>
            </a:r>
          </a:p>
          <a:p>
            <a:endParaRPr lang="fr-CA" dirty="0"/>
          </a:p>
          <a:p>
            <a:r>
              <a:rPr lang="fr-CA" b="1" dirty="0"/>
              <a:t>Mésoderme intra </a:t>
            </a:r>
            <a:r>
              <a:rPr lang="fr-CA" dirty="0"/>
              <a:t>= cardiovasculaire, muscles </a:t>
            </a:r>
          </a:p>
          <a:p>
            <a:pPr marL="0" indent="0">
              <a:buNone/>
            </a:pPr>
            <a:r>
              <a:rPr lang="fr-CA" dirty="0"/>
              <a:t>                        = dynamisme  feu = </a:t>
            </a:r>
            <a:r>
              <a:rPr lang="fr-CA" dirty="0">
                <a:solidFill>
                  <a:srgbClr val="FF0000"/>
                </a:solidFill>
              </a:rPr>
              <a:t>Temps non local</a:t>
            </a:r>
          </a:p>
          <a:p>
            <a:endParaRPr lang="fr-CA" dirty="0"/>
          </a:p>
          <a:p>
            <a:r>
              <a:rPr lang="fr-CA" b="1" dirty="0"/>
              <a:t>Mésoderme extra </a:t>
            </a:r>
            <a:r>
              <a:rPr lang="fr-CA" dirty="0"/>
              <a:t>= tissu conjonctif, péris = dynamisme terre(germes)</a:t>
            </a:r>
          </a:p>
          <a:p>
            <a:pPr marL="0" indent="0">
              <a:buNone/>
            </a:pPr>
            <a:r>
              <a:rPr lang="fr-CA" dirty="0"/>
              <a:t>                        = espace de l’espèce = </a:t>
            </a:r>
            <a:r>
              <a:rPr lang="fr-CA" dirty="0">
                <a:solidFill>
                  <a:srgbClr val="FF0000"/>
                </a:solidFill>
              </a:rPr>
              <a:t>Espace non local,</a:t>
            </a:r>
          </a:p>
          <a:p>
            <a:pPr marL="0" indent="0">
              <a:buNone/>
            </a:pPr>
            <a:r>
              <a:rPr lang="fr-CA" dirty="0"/>
              <a:t>                         (</a:t>
            </a:r>
            <a:r>
              <a:rPr lang="fr-CA" dirty="0">
                <a:solidFill>
                  <a:srgbClr val="0070C0"/>
                </a:solidFill>
              </a:rPr>
              <a:t>espace du partage, conjonctif, conjugal</a:t>
            </a:r>
            <a:r>
              <a:rPr lang="fr-CA" dirty="0"/>
              <a:t>)</a:t>
            </a:r>
          </a:p>
        </p:txBody>
      </p:sp>
    </p:spTree>
    <p:extLst>
      <p:ext uri="{BB962C8B-B14F-4D97-AF65-F5344CB8AC3E}">
        <p14:creationId xmlns:p14="http://schemas.microsoft.com/office/powerpoint/2010/main" val="4024000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3600" b="1" dirty="0"/>
              <a:t>                       </a:t>
            </a:r>
            <a:r>
              <a:rPr lang="fr-CA" sz="4000" b="1" dirty="0"/>
              <a:t>Résonateurs géométriques</a:t>
            </a:r>
            <a:r>
              <a:rPr lang="fr-CA" sz="3200" b="1" dirty="0"/>
              <a:t>.</a:t>
            </a:r>
            <a:br>
              <a:rPr lang="fr-CA" sz="3200" b="1" dirty="0"/>
            </a:br>
            <a:r>
              <a:rPr lang="fr-CA" sz="3200" b="1" dirty="0"/>
              <a:t>                               Sphère et pseudosphère</a:t>
            </a:r>
          </a:p>
        </p:txBody>
      </p:sp>
      <p:sp>
        <p:nvSpPr>
          <p:cNvPr id="3" name="Espace réservé du contenu 2"/>
          <p:cNvSpPr>
            <a:spLocks noGrp="1"/>
          </p:cNvSpPr>
          <p:nvPr>
            <p:ph idx="1"/>
          </p:nvPr>
        </p:nvSpPr>
        <p:spPr/>
        <p:txBody>
          <a:bodyPr>
            <a:normAutofit lnSpcReduction="10000"/>
          </a:bodyPr>
          <a:lstStyle/>
          <a:p>
            <a:r>
              <a:rPr lang="fr-CA" dirty="0"/>
              <a:t>Cube ≈ matière ≈ corpusculaire</a:t>
            </a:r>
          </a:p>
          <a:p>
            <a:r>
              <a:rPr lang="fr-CA" dirty="0"/>
              <a:t>Sphère ≈ antimatière ≈ ondulatoire</a:t>
            </a:r>
          </a:p>
          <a:p>
            <a:endParaRPr lang="fr-CA" dirty="0"/>
          </a:p>
          <a:p>
            <a:r>
              <a:rPr lang="fr-CA" dirty="0"/>
              <a:t>Plan équatorial quantique : vecteurs, tenseurs</a:t>
            </a:r>
          </a:p>
          <a:p>
            <a:r>
              <a:rPr lang="fr-CA" dirty="0"/>
              <a:t>Axe vertical subquantique: spineurs centrifuges → hyperbole</a:t>
            </a:r>
          </a:p>
          <a:p>
            <a:pPr marL="0" indent="0">
              <a:buNone/>
            </a:pPr>
            <a:r>
              <a:rPr lang="fr-CA" dirty="0"/>
              <a:t>                                                    torseurs centripètes</a:t>
            </a:r>
            <a:r>
              <a:rPr lang="fr-CA" b="1" dirty="0"/>
              <a:t> </a:t>
            </a:r>
            <a:r>
              <a:rPr lang="fr-CA" dirty="0"/>
              <a:t>→</a:t>
            </a:r>
            <a:r>
              <a:rPr lang="fr-CA" b="1" dirty="0"/>
              <a:t> </a:t>
            </a:r>
            <a:r>
              <a:rPr lang="fr-CA" dirty="0"/>
              <a:t>torus</a:t>
            </a:r>
          </a:p>
          <a:p>
            <a:pPr marL="0" indent="0">
              <a:buNone/>
            </a:pPr>
            <a:r>
              <a:rPr lang="fr-CA" dirty="0"/>
              <a:t>     </a:t>
            </a:r>
            <a:r>
              <a:rPr lang="fr-CA" dirty="0">
                <a:solidFill>
                  <a:srgbClr val="FF0000"/>
                </a:solidFill>
              </a:rPr>
              <a:t>Tractroide</a:t>
            </a:r>
            <a:r>
              <a:rPr lang="fr-CA" dirty="0"/>
              <a:t> ≈  spineurs + torseurs ≈ conjugaison de phase</a:t>
            </a:r>
          </a:p>
          <a:p>
            <a:pPr marL="0" indent="0">
              <a:buNone/>
            </a:pPr>
            <a:r>
              <a:rPr lang="fr-CA" dirty="0"/>
              <a:t>     </a:t>
            </a:r>
            <a:r>
              <a:rPr lang="fr-CA" dirty="0">
                <a:solidFill>
                  <a:srgbClr val="FF0000"/>
                </a:solidFill>
              </a:rPr>
              <a:t>Tractrice </a:t>
            </a:r>
            <a:r>
              <a:rPr lang="fr-CA" b="1" dirty="0"/>
              <a:t>≈ </a:t>
            </a:r>
            <a:r>
              <a:rPr lang="fr-CA" dirty="0"/>
              <a:t>spineurs – torseurs ≈ opposition de phase</a:t>
            </a:r>
          </a:p>
          <a:p>
            <a:r>
              <a:rPr lang="fr-CA" dirty="0"/>
              <a:t>Centre métaquantique </a:t>
            </a:r>
            <a:r>
              <a:rPr lang="fr-CA" b="1" dirty="0"/>
              <a:t>≈ </a:t>
            </a:r>
            <a:r>
              <a:rPr lang="fr-CA" dirty="0"/>
              <a:t>(</a:t>
            </a:r>
            <a:r>
              <a:rPr lang="fr-CA" sz="2400" dirty="0"/>
              <a:t>tractroide + tractrice) + ( tractroide </a:t>
            </a:r>
            <a:r>
              <a:rPr lang="fr-CA" sz="2400" b="1" dirty="0"/>
              <a:t>–</a:t>
            </a:r>
            <a:r>
              <a:rPr lang="fr-CA" sz="2400" dirty="0"/>
              <a:t>tractrice)</a:t>
            </a:r>
          </a:p>
        </p:txBody>
      </p:sp>
    </p:spTree>
    <p:extLst>
      <p:ext uri="{BB962C8B-B14F-4D97-AF65-F5344CB8AC3E}">
        <p14:creationId xmlns:p14="http://schemas.microsoft.com/office/powerpoint/2010/main" val="649857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Pseudosphère ou tractroide</a:t>
            </a:r>
          </a:p>
        </p:txBody>
      </p:sp>
      <p:pic>
        <p:nvPicPr>
          <p:cNvPr id="5" name="Espace réservé du conten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64640" y="1690688"/>
            <a:ext cx="3301999" cy="4557712"/>
          </a:xfrm>
        </p:spPr>
      </p:pic>
      <p:pic>
        <p:nvPicPr>
          <p:cNvPr id="4" name="Espace réservé du contenu 4">
            <a:extLst>
              <a:ext uri="{FF2B5EF4-FFF2-40B4-BE49-F238E27FC236}">
                <a16:creationId xmlns="" xmlns:a16="http://schemas.microsoft.com/office/drawing/2014/main" id="{0AE1ABC8-8D66-4133-9B02-7294E1E19F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4932" y="1572814"/>
            <a:ext cx="4595466" cy="4513026"/>
          </a:xfrm>
          <a:prstGeom prst="rect">
            <a:avLst/>
          </a:prstGeom>
        </p:spPr>
      </p:pic>
    </p:spTree>
    <p:extLst>
      <p:ext uri="{BB962C8B-B14F-4D97-AF65-F5344CB8AC3E}">
        <p14:creationId xmlns:p14="http://schemas.microsoft.com/office/powerpoint/2010/main" val="3856281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57837" y="3105944"/>
            <a:ext cx="1076325" cy="1790700"/>
          </a:xfrm>
        </p:spPr>
      </p:pic>
      <p:pic>
        <p:nvPicPr>
          <p:cNvPr id="4" name="Image 3"/>
          <p:cNvPicPr/>
          <p:nvPr/>
        </p:nvPicPr>
        <p:blipFill>
          <a:blip r:embed="rId4"/>
          <a:stretch>
            <a:fillRect/>
          </a:stretch>
        </p:blipFill>
        <p:spPr>
          <a:xfrm>
            <a:off x="971045" y="89012"/>
            <a:ext cx="9613338" cy="7048163"/>
          </a:xfrm>
          <a:prstGeom prst="rect">
            <a:avLst/>
          </a:prstGeom>
        </p:spPr>
      </p:pic>
    </p:spTree>
    <p:extLst>
      <p:ext uri="{BB962C8B-B14F-4D97-AF65-F5344CB8AC3E}">
        <p14:creationId xmlns:p14="http://schemas.microsoft.com/office/powerpoint/2010/main" val="3267917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3E62DE5-ADB1-4041-AC69-D7AEE5BB9548}"/>
              </a:ext>
            </a:extLst>
          </p:cNvPr>
          <p:cNvSpPr>
            <a:spLocks noGrp="1"/>
          </p:cNvSpPr>
          <p:nvPr>
            <p:ph type="title"/>
          </p:nvPr>
        </p:nvSpPr>
        <p:spPr/>
        <p:txBody>
          <a:bodyPr/>
          <a:lstStyle/>
          <a:p>
            <a:r>
              <a:rPr lang="fr-CA" dirty="0"/>
              <a:t>pseudosphère spiralée et hypersphères</a:t>
            </a:r>
          </a:p>
        </p:txBody>
      </p:sp>
      <p:pic>
        <p:nvPicPr>
          <p:cNvPr id="5" name="Espace réservé du contenu 4">
            <a:extLst>
              <a:ext uri="{FF2B5EF4-FFF2-40B4-BE49-F238E27FC236}">
                <a16:creationId xmlns="" xmlns:a16="http://schemas.microsoft.com/office/drawing/2014/main" id="{715C3CBD-366F-4B08-8302-C8334715C08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3200" y="1889760"/>
            <a:ext cx="3850639" cy="4297680"/>
          </a:xfrm>
        </p:spPr>
      </p:pic>
      <p:pic>
        <p:nvPicPr>
          <p:cNvPr id="7" name="Image 6">
            <a:extLst>
              <a:ext uri="{FF2B5EF4-FFF2-40B4-BE49-F238E27FC236}">
                <a16:creationId xmlns="" xmlns:a16="http://schemas.microsoft.com/office/drawing/2014/main" id="{4708215B-F46C-4C95-B3AB-2F0623B57D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3840" y="2743200"/>
            <a:ext cx="3261360" cy="3281680"/>
          </a:xfrm>
          <a:prstGeom prst="rect">
            <a:avLst/>
          </a:prstGeom>
        </p:spPr>
      </p:pic>
      <p:pic>
        <p:nvPicPr>
          <p:cNvPr id="9" name="Image 8">
            <a:extLst>
              <a:ext uri="{FF2B5EF4-FFF2-40B4-BE49-F238E27FC236}">
                <a16:creationId xmlns="" xmlns:a16="http://schemas.microsoft.com/office/drawing/2014/main" id="{514E0EA6-D2A8-4AF2-9618-F67AC7B9F3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0478" y="2499360"/>
            <a:ext cx="3434081" cy="3525520"/>
          </a:xfrm>
          <a:prstGeom prst="rect">
            <a:avLst/>
          </a:prstGeom>
        </p:spPr>
      </p:pic>
    </p:spTree>
    <p:extLst>
      <p:ext uri="{BB962C8B-B14F-4D97-AF65-F5344CB8AC3E}">
        <p14:creationId xmlns:p14="http://schemas.microsoft.com/office/powerpoint/2010/main" val="2388350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extLst/>
          </p:nvPr>
        </p:nvGraphicFramePr>
        <p:xfrm>
          <a:off x="2540124" y="1555194"/>
          <a:ext cx="7084268" cy="5474207"/>
        </p:xfrm>
        <a:graphic>
          <a:graphicData uri="http://schemas.openxmlformats.org/presentationml/2006/ole">
            <mc:AlternateContent xmlns:mc="http://schemas.openxmlformats.org/markup-compatibility/2006">
              <mc:Choice xmlns:v="urn:schemas-microsoft-com:vml" Requires="v">
                <p:oleObj spid="_x0000_s9584" name="Acrobat Document" r:id="rId4" imgW="10053360" imgH="7772400" progId="AcroExch.Document.7">
                  <p:embed/>
                </p:oleObj>
              </mc:Choice>
              <mc:Fallback>
                <p:oleObj name="Acrobat Document" r:id="rId4" imgW="10053360" imgH="7772400" progId="AcroExch.Document.7">
                  <p:embed/>
                  <p:pic>
                    <p:nvPicPr>
                      <p:cNvPr id="4" name="Obje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124" y="1555194"/>
                        <a:ext cx="7084268" cy="5474207"/>
                      </a:xfrm>
                      <a:prstGeom prst="rect">
                        <a:avLst/>
                      </a:prstGeom>
                      <a:noFill/>
                      <a:extLst/>
                    </p:spPr>
                  </p:pic>
                </p:oleObj>
              </mc:Fallback>
            </mc:AlternateContent>
          </a:graphicData>
        </a:graphic>
      </p:graphicFrame>
      <p:grpSp>
        <p:nvGrpSpPr>
          <p:cNvPr id="5" name="Groupe 4"/>
          <p:cNvGrpSpPr/>
          <p:nvPr/>
        </p:nvGrpSpPr>
        <p:grpSpPr>
          <a:xfrm>
            <a:off x="2079763" y="773832"/>
            <a:ext cx="7766538" cy="1143000"/>
            <a:chOff x="314577" y="0"/>
            <a:chExt cx="7766538" cy="1143000"/>
          </a:xfrm>
        </p:grpSpPr>
        <p:sp>
          <p:nvSpPr>
            <p:cNvPr id="6" name="Rectangle à coins arrondis 5"/>
            <p:cNvSpPr/>
            <p:nvPr/>
          </p:nvSpPr>
          <p:spPr>
            <a:xfrm>
              <a:off x="314577" y="0"/>
              <a:ext cx="7766538" cy="1143000"/>
            </a:xfrm>
            <a:prstGeom prst="roundRect">
              <a:avLst/>
            </a:prstGeom>
          </p:spPr>
          <p:style>
            <a:lnRef idx="0">
              <a:schemeClr val="accent4"/>
            </a:lnRef>
            <a:fillRef idx="3">
              <a:schemeClr val="accent4"/>
            </a:fillRef>
            <a:effectRef idx="3">
              <a:schemeClr val="accent4"/>
            </a:effectRef>
            <a:fontRef idx="minor">
              <a:schemeClr val="lt1"/>
            </a:fontRef>
          </p:style>
          <p:txBody>
            <a:bodyPr/>
            <a:lstStyle/>
            <a:p>
              <a:endParaRPr lang="fr-CA" dirty="0"/>
            </a:p>
          </p:txBody>
        </p:sp>
        <p:sp>
          <p:nvSpPr>
            <p:cNvPr id="7" name="Rectangle 6"/>
            <p:cNvSpPr/>
            <p:nvPr/>
          </p:nvSpPr>
          <p:spPr>
            <a:xfrm>
              <a:off x="426171" y="55797"/>
              <a:ext cx="7654944" cy="10314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fr-CA" sz="2800" b="1" dirty="0"/>
                <a:t>Gastrula ≈ cellule souche</a:t>
              </a:r>
            </a:p>
          </p:txBody>
        </p:sp>
      </p:grpSp>
    </p:spTree>
    <p:extLst>
      <p:ext uri="{BB962C8B-B14F-4D97-AF65-F5344CB8AC3E}">
        <p14:creationId xmlns:p14="http://schemas.microsoft.com/office/powerpoint/2010/main" val="3149330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7" name="Espace réservé du contenu 6"/>
          <p:cNvSpPr>
            <a:spLocks noGrp="1"/>
          </p:cNvSpPr>
          <p:nvPr>
            <p:ph idx="1"/>
          </p:nvPr>
        </p:nvSpPr>
        <p:spPr/>
        <p:txBody>
          <a:bodyPr/>
          <a:lstStyle/>
          <a:p>
            <a:endParaRPr lang="fr-CA" dirty="0"/>
          </a:p>
        </p:txBody>
      </p:sp>
      <p:graphicFrame>
        <p:nvGraphicFramePr>
          <p:cNvPr id="8" name="Objet 7"/>
          <p:cNvGraphicFramePr>
            <a:graphicFrameLocks noChangeAspect="1"/>
          </p:cNvGraphicFramePr>
          <p:nvPr>
            <p:extLst/>
          </p:nvPr>
        </p:nvGraphicFramePr>
        <p:xfrm>
          <a:off x="1532001" y="-97726"/>
          <a:ext cx="9127998" cy="7053453"/>
        </p:xfrm>
        <a:graphic>
          <a:graphicData uri="http://schemas.openxmlformats.org/presentationml/2006/ole">
            <mc:AlternateContent xmlns:mc="http://schemas.openxmlformats.org/markup-compatibility/2006">
              <mc:Choice xmlns:v="urn:schemas-microsoft-com:vml" Requires="v">
                <p:oleObj spid="_x0000_s8562" name="Acrobat Document" r:id="rId4" imgW="7543775" imgH="5829300" progId="AcroExch.Document.7">
                  <p:embed/>
                </p:oleObj>
              </mc:Choice>
              <mc:Fallback>
                <p:oleObj name="Acrobat Document" r:id="rId4" imgW="7543775" imgH="5829300" progId="AcroExch.Document.7">
                  <p:embed/>
                  <p:pic>
                    <p:nvPicPr>
                      <p:cNvPr id="8" name="Objet 7"/>
                      <p:cNvPicPr/>
                      <p:nvPr/>
                    </p:nvPicPr>
                    <p:blipFill>
                      <a:blip r:embed="rId5"/>
                      <a:stretch>
                        <a:fillRect/>
                      </a:stretch>
                    </p:blipFill>
                    <p:spPr>
                      <a:xfrm>
                        <a:off x="1532001" y="-97726"/>
                        <a:ext cx="9127998" cy="7053453"/>
                      </a:xfrm>
                      <a:prstGeom prst="rect">
                        <a:avLst/>
                      </a:prstGeom>
                    </p:spPr>
                  </p:pic>
                </p:oleObj>
              </mc:Fallback>
            </mc:AlternateContent>
          </a:graphicData>
        </a:graphic>
      </p:graphicFrame>
    </p:spTree>
    <p:extLst>
      <p:ext uri="{BB962C8B-B14F-4D97-AF65-F5344CB8AC3E}">
        <p14:creationId xmlns:p14="http://schemas.microsoft.com/office/powerpoint/2010/main" val="3340945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0" y="70056"/>
            <a:ext cx="107878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CA"/>
          </a:p>
        </p:txBody>
      </p:sp>
      <p:graphicFrame>
        <p:nvGraphicFramePr>
          <p:cNvPr id="5" name="Objet 4"/>
          <p:cNvGraphicFramePr>
            <a:graphicFrameLocks noChangeAspect="1"/>
          </p:cNvGraphicFramePr>
          <p:nvPr>
            <p:extLst/>
          </p:nvPr>
        </p:nvGraphicFramePr>
        <p:xfrm>
          <a:off x="1512235" y="908721"/>
          <a:ext cx="9155765" cy="6499751"/>
        </p:xfrm>
        <a:graphic>
          <a:graphicData uri="http://schemas.openxmlformats.org/presentationml/2006/ole">
            <mc:AlternateContent xmlns:mc="http://schemas.openxmlformats.org/markup-compatibility/2006">
              <mc:Choice xmlns:v="urn:schemas-microsoft-com:vml" Requires="v">
                <p:oleObj spid="_x0000_s4483" name="Acrobat Document" r:id="rId4" imgW="10053360" imgH="7772400" progId="AcroExch.Document.DC">
                  <p:embed/>
                </p:oleObj>
              </mc:Choice>
              <mc:Fallback>
                <p:oleObj name="Acrobat Document" r:id="rId4" imgW="10053360" imgH="7772400" progId="AcroExch.Document.DC">
                  <p:embed/>
                  <p:pic>
                    <p:nvPicPr>
                      <p:cNvPr id="5" name="Obje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2235" y="908721"/>
                        <a:ext cx="9155765" cy="6499751"/>
                      </a:xfrm>
                      <a:prstGeom prst="rect">
                        <a:avLst/>
                      </a:prstGeom>
                      <a:noFill/>
                    </p:spPr>
                  </p:pic>
                </p:oleObj>
              </mc:Fallback>
            </mc:AlternateContent>
          </a:graphicData>
        </a:graphic>
      </p:graphicFrame>
      <p:sp>
        <p:nvSpPr>
          <p:cNvPr id="8" name="Rectangle 7"/>
          <p:cNvSpPr/>
          <p:nvPr/>
        </p:nvSpPr>
        <p:spPr>
          <a:xfrm>
            <a:off x="1703512" y="908720"/>
            <a:ext cx="3024336"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Titre 1"/>
          <p:cNvSpPr txBox="1">
            <a:spLocks/>
          </p:cNvSpPr>
          <p:nvPr/>
        </p:nvSpPr>
        <p:spPr>
          <a:xfrm>
            <a:off x="2209800" y="548681"/>
            <a:ext cx="7772400" cy="1370583"/>
          </a:xfrm>
          <a:prstGeom prst="rect">
            <a:avLst/>
          </a:prstGeom>
          <a:solidFill>
            <a:schemeClr val="accent3">
              <a:lumMod val="60000"/>
              <a:lumOff val="40000"/>
            </a:schemeClr>
          </a:solidFill>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CA" b="1" dirty="0">
                <a:solidFill>
                  <a:schemeClr val="tx1">
                    <a:lumMod val="50000"/>
                    <a:lumOff val="50000"/>
                  </a:schemeClr>
                </a:solidFill>
                <a:latin typeface="+mj-lt"/>
              </a:rPr>
              <a:t>Embryogénèse </a:t>
            </a:r>
            <a:r>
              <a:rPr lang="fr-CA" dirty="0">
                <a:solidFill>
                  <a:schemeClr val="tx1">
                    <a:lumMod val="50000"/>
                    <a:lumOff val="50000"/>
                  </a:schemeClr>
                </a:solidFill>
              </a:rPr>
              <a:t>≈ </a:t>
            </a:r>
            <a:r>
              <a:rPr lang="fr-CA" b="1" dirty="0">
                <a:solidFill>
                  <a:schemeClr val="tx1">
                    <a:lumMod val="50000"/>
                    <a:lumOff val="50000"/>
                  </a:schemeClr>
                </a:solidFill>
                <a:latin typeface="+mj-lt"/>
              </a:rPr>
              <a:t>Cosmogénèse</a:t>
            </a:r>
          </a:p>
        </p:txBody>
      </p:sp>
    </p:spTree>
    <p:extLst>
      <p:ext uri="{BB962C8B-B14F-4D97-AF65-F5344CB8AC3E}">
        <p14:creationId xmlns:p14="http://schemas.microsoft.com/office/powerpoint/2010/main" val="772017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469E4FF-E7C2-4809-989D-B0063DBAF393}"/>
              </a:ext>
            </a:extLst>
          </p:cNvPr>
          <p:cNvSpPr>
            <a:spLocks noGrp="1"/>
          </p:cNvSpPr>
          <p:nvPr>
            <p:ph type="title"/>
          </p:nvPr>
        </p:nvSpPr>
        <p:spPr>
          <a:xfrm>
            <a:off x="472440" y="405191"/>
            <a:ext cx="10515600" cy="1325563"/>
          </a:xfrm>
        </p:spPr>
        <p:txBody>
          <a:bodyPr>
            <a:normAutofit/>
          </a:bodyPr>
          <a:lstStyle/>
          <a:p>
            <a:r>
              <a:rPr lang="fr-CA" sz="3600" b="1" dirty="0">
                <a:solidFill>
                  <a:srgbClr val="FF0000"/>
                </a:solidFill>
              </a:rPr>
              <a:t>Conjugaison de phase = Enstase = Moebius</a:t>
            </a:r>
            <a:br>
              <a:rPr lang="fr-CA" sz="3600" b="1" dirty="0">
                <a:solidFill>
                  <a:srgbClr val="FF0000"/>
                </a:solidFill>
              </a:rPr>
            </a:br>
            <a:r>
              <a:rPr lang="fr-CA" sz="3600" b="1" dirty="0">
                <a:solidFill>
                  <a:srgbClr val="FF0000"/>
                </a:solidFill>
              </a:rPr>
              <a:t>       </a:t>
            </a:r>
            <a:r>
              <a:rPr lang="fr-CA" sz="3600" dirty="0">
                <a:solidFill>
                  <a:srgbClr val="FF0000"/>
                </a:solidFill>
              </a:rPr>
              <a:t>                                = </a:t>
            </a:r>
            <a:r>
              <a:rPr lang="fr-CA" sz="3600" b="1" dirty="0">
                <a:solidFill>
                  <a:srgbClr val="FF0000"/>
                </a:solidFill>
              </a:rPr>
              <a:t>Rétrogénèse </a:t>
            </a:r>
            <a:r>
              <a:rPr lang="fr-CA" sz="3600" dirty="0">
                <a:solidFill>
                  <a:srgbClr val="FF0000"/>
                </a:solidFill>
              </a:rPr>
              <a:t>= retour à la source</a:t>
            </a:r>
          </a:p>
        </p:txBody>
      </p:sp>
      <p:pic>
        <p:nvPicPr>
          <p:cNvPr id="8194" name="Picture 2" descr="C:\Users\Jean\Pictures\miroir CP 01.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838200" y="1934166"/>
            <a:ext cx="5181600" cy="4134255"/>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 xmlns:a16="http://schemas.microsoft.com/office/drawing/2014/main" id="{A1A966ED-DFFC-4BBB-B27D-3AD77C482022}"/>
              </a:ext>
            </a:extLst>
          </p:cNvPr>
          <p:cNvSpPr>
            <a:spLocks noGrp="1"/>
          </p:cNvSpPr>
          <p:nvPr>
            <p:ph sz="half" idx="2"/>
          </p:nvPr>
        </p:nvSpPr>
        <p:spPr/>
        <p:txBody>
          <a:bodyPr>
            <a:normAutofit/>
          </a:bodyPr>
          <a:lstStyle/>
          <a:p>
            <a:r>
              <a:rPr lang="fr-CA" sz="2400" dirty="0"/>
              <a:t>Intersu</a:t>
            </a:r>
            <a:r>
              <a:rPr lang="fr-CA" sz="2000" dirty="0"/>
              <a:t>b</a:t>
            </a:r>
            <a:r>
              <a:rPr lang="fr-CA" sz="2400" dirty="0"/>
              <a:t>jectivité= bande de Moebius</a:t>
            </a:r>
          </a:p>
          <a:p>
            <a:r>
              <a:rPr lang="fr-CA" sz="2400" dirty="0"/>
              <a:t>Anode + cathode</a:t>
            </a:r>
          </a:p>
          <a:p>
            <a:r>
              <a:rPr lang="fr-CA" sz="2400" dirty="0"/>
              <a:t>H63 + H00</a:t>
            </a:r>
          </a:p>
          <a:p>
            <a:r>
              <a:rPr lang="fr-CA" sz="2400" dirty="0"/>
              <a:t>Communion matière-antimatière</a:t>
            </a:r>
          </a:p>
          <a:p>
            <a:r>
              <a:rPr lang="fr-CA" sz="2400" dirty="0"/>
              <a:t>Corps taoïste</a:t>
            </a:r>
          </a:p>
          <a:p>
            <a:r>
              <a:rPr lang="fr-CA" sz="2400" dirty="0"/>
              <a:t>Corps christique</a:t>
            </a:r>
          </a:p>
          <a:p>
            <a:r>
              <a:rPr lang="fr-CA" sz="2400" dirty="0"/>
              <a:t>Corps glorieux</a:t>
            </a:r>
          </a:p>
          <a:p>
            <a:r>
              <a:rPr lang="fr-CA" sz="2400" dirty="0"/>
              <a:t>soufi</a:t>
            </a:r>
          </a:p>
          <a:p>
            <a:endParaRPr lang="fr-CA" sz="2400" dirty="0"/>
          </a:p>
        </p:txBody>
      </p:sp>
      <p:sp>
        <p:nvSpPr>
          <p:cNvPr id="6" name="Rectangle 5"/>
          <p:cNvSpPr/>
          <p:nvPr/>
        </p:nvSpPr>
        <p:spPr>
          <a:xfrm>
            <a:off x="2345699" y="604477"/>
            <a:ext cx="7621261" cy="10314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fr-CA" sz="3200" dirty="0"/>
              <a:t>ce</a:t>
            </a:r>
          </a:p>
        </p:txBody>
      </p:sp>
    </p:spTree>
    <p:extLst>
      <p:ext uri="{BB962C8B-B14F-4D97-AF65-F5344CB8AC3E}">
        <p14:creationId xmlns:p14="http://schemas.microsoft.com/office/powerpoint/2010/main" val="2857793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179195"/>
          </a:xfrm>
        </p:spPr>
        <p:txBody>
          <a:bodyPr>
            <a:normAutofit fontScale="90000"/>
          </a:bodyPr>
          <a:lstStyle/>
          <a:p>
            <a:r>
              <a:rPr lang="fr-CA" b="1" dirty="0">
                <a:solidFill>
                  <a:srgbClr val="FF0000"/>
                </a:solidFill>
              </a:rPr>
              <a:t>SAS </a:t>
            </a:r>
            <a:r>
              <a:rPr lang="fr-CA" dirty="0"/>
              <a:t>: </a:t>
            </a:r>
            <a:r>
              <a:rPr lang="fr-CA" sz="2800" dirty="0"/>
              <a:t>Hologramme</a:t>
            </a:r>
            <a:r>
              <a:rPr lang="fr-CA" sz="4000" dirty="0"/>
              <a:t> </a:t>
            </a:r>
            <a:r>
              <a:rPr lang="fr-CA" sz="3200" b="1" dirty="0">
                <a:solidFill>
                  <a:srgbClr val="FF0000"/>
                </a:solidFill>
              </a:rPr>
              <a:t>univers</a:t>
            </a:r>
            <a:r>
              <a:rPr lang="fr-CA" sz="4000" dirty="0"/>
              <a:t> </a:t>
            </a:r>
            <a:r>
              <a:rPr lang="fr-CA" sz="2800" b="1" dirty="0"/>
              <a:t>matière </a:t>
            </a:r>
            <a:r>
              <a:rPr lang="fr-CA" sz="2800" dirty="0"/>
              <a:t>pluridimensionnel</a:t>
            </a:r>
            <a:br>
              <a:rPr lang="fr-CA" sz="2800" dirty="0"/>
            </a:br>
            <a:r>
              <a:rPr lang="fr-CA" sz="2800" dirty="0"/>
              <a:t>                                       + </a:t>
            </a:r>
            <a:r>
              <a:rPr lang="fr-CA" sz="3200" b="1" dirty="0">
                <a:solidFill>
                  <a:srgbClr val="FF0000"/>
                </a:solidFill>
              </a:rPr>
              <a:t>multivers</a:t>
            </a:r>
            <a:r>
              <a:rPr lang="fr-CA" sz="2800" dirty="0">
                <a:solidFill>
                  <a:srgbClr val="FF0000"/>
                </a:solidFill>
              </a:rPr>
              <a:t> </a:t>
            </a:r>
            <a:r>
              <a:rPr lang="fr-CA" sz="2800" b="1" dirty="0"/>
              <a:t>antimatière</a:t>
            </a:r>
            <a:r>
              <a:rPr lang="fr-CA" sz="2800" dirty="0"/>
              <a:t> multidimensionnel </a:t>
            </a:r>
            <a:r>
              <a:rPr lang="fr-CA" sz="3100" b="1" dirty="0"/>
              <a:t>≈  </a:t>
            </a:r>
            <a:r>
              <a:rPr lang="fr-CA" sz="3100" b="1" dirty="0">
                <a:solidFill>
                  <a:srgbClr val="FF0000"/>
                </a:solidFill>
              </a:rPr>
              <a:t>holon </a:t>
            </a:r>
            <a:r>
              <a:rPr lang="fr-CA" dirty="0"/>
              <a:t>		</a:t>
            </a:r>
            <a:endParaRPr lang="fr-CA" b="1" dirty="0"/>
          </a:p>
        </p:txBody>
      </p:sp>
      <p:sp>
        <p:nvSpPr>
          <p:cNvPr id="3" name="Espace réservé du contenu 2"/>
          <p:cNvSpPr>
            <a:spLocks noGrp="1"/>
          </p:cNvSpPr>
          <p:nvPr>
            <p:ph idx="1"/>
          </p:nvPr>
        </p:nvSpPr>
        <p:spPr>
          <a:xfrm>
            <a:off x="838200" y="2174239"/>
            <a:ext cx="10515600" cy="4206241"/>
          </a:xfrm>
        </p:spPr>
        <p:txBody>
          <a:bodyPr>
            <a:normAutofit fontScale="92500" lnSpcReduction="10000"/>
          </a:bodyPr>
          <a:lstStyle/>
          <a:p>
            <a:pPr marL="0" indent="0">
              <a:buNone/>
            </a:pPr>
            <a:r>
              <a:rPr lang="fr-CA" dirty="0"/>
              <a:t>Plan équatorial </a:t>
            </a:r>
            <a:r>
              <a:rPr lang="fr-FR" dirty="0">
                <a:solidFill>
                  <a:srgbClr val="FF0000"/>
                </a:solidFill>
              </a:rPr>
              <a:t>≈ </a:t>
            </a:r>
            <a:r>
              <a:rPr lang="fr-CA" b="1" dirty="0">
                <a:solidFill>
                  <a:srgbClr val="FF0000"/>
                </a:solidFill>
              </a:rPr>
              <a:t>Quantique </a:t>
            </a:r>
            <a:r>
              <a:rPr lang="fr-FR" dirty="0"/>
              <a:t>≈ énergétique ≈ sémiotique ≈ </a:t>
            </a:r>
            <a:r>
              <a:rPr lang="fr-FR" b="1" dirty="0"/>
              <a:t>ontique</a:t>
            </a:r>
          </a:p>
          <a:p>
            <a:pPr marL="0" indent="0">
              <a:buNone/>
            </a:pPr>
            <a:r>
              <a:rPr lang="fr-FR" dirty="0"/>
              <a:t>                            ≈  </a:t>
            </a:r>
            <a:r>
              <a:rPr lang="fr-FR" dirty="0">
                <a:solidFill>
                  <a:schemeClr val="accent1"/>
                </a:solidFill>
              </a:rPr>
              <a:t>Matière-Antimatière </a:t>
            </a:r>
          </a:p>
          <a:p>
            <a:pPr marL="0" indent="0">
              <a:buNone/>
            </a:pPr>
            <a:r>
              <a:rPr lang="fr-FR" dirty="0"/>
              <a:t>                            ≈ </a:t>
            </a:r>
            <a:r>
              <a:rPr lang="fr-FR" b="1" dirty="0">
                <a:solidFill>
                  <a:schemeClr val="accent6"/>
                </a:solidFill>
              </a:rPr>
              <a:t>Figuration≈</a:t>
            </a:r>
            <a:r>
              <a:rPr lang="fr-FR" dirty="0">
                <a:solidFill>
                  <a:schemeClr val="accent6"/>
                </a:solidFill>
              </a:rPr>
              <a:t> </a:t>
            </a:r>
            <a:r>
              <a:rPr lang="fr-FR" i="1" dirty="0"/>
              <a:t>bonhomme de neige</a:t>
            </a:r>
          </a:p>
          <a:p>
            <a:pPr marL="0" indent="0">
              <a:buNone/>
            </a:pPr>
            <a:r>
              <a:rPr lang="fr-FR" dirty="0"/>
              <a:t>Axe vertical ≈ </a:t>
            </a:r>
            <a:r>
              <a:rPr lang="fr-FR" b="1" dirty="0">
                <a:solidFill>
                  <a:srgbClr val="FF0000"/>
                </a:solidFill>
              </a:rPr>
              <a:t>Subquantique</a:t>
            </a:r>
            <a:r>
              <a:rPr lang="fr-FR" b="1" dirty="0"/>
              <a:t> </a:t>
            </a:r>
            <a:r>
              <a:rPr lang="fr-FR" dirty="0"/>
              <a:t>≈ informatique ≈ sémantique ≈ </a:t>
            </a:r>
            <a:r>
              <a:rPr lang="fr-FR" b="1" dirty="0"/>
              <a:t>ontologique</a:t>
            </a:r>
          </a:p>
          <a:p>
            <a:pPr marL="0" indent="0">
              <a:buNone/>
            </a:pPr>
            <a:r>
              <a:rPr lang="fr-FR" dirty="0"/>
              <a:t>                           </a:t>
            </a:r>
            <a:r>
              <a:rPr lang="fr-FR" dirty="0">
                <a:solidFill>
                  <a:schemeClr val="accent1"/>
                </a:solidFill>
              </a:rPr>
              <a:t>≈ Espace-Temps</a:t>
            </a:r>
          </a:p>
          <a:p>
            <a:pPr marL="0" indent="0">
              <a:buNone/>
            </a:pPr>
            <a:r>
              <a:rPr lang="fr-FR" dirty="0"/>
              <a:t>                          </a:t>
            </a:r>
            <a:r>
              <a:rPr lang="fr-FR" dirty="0">
                <a:solidFill>
                  <a:schemeClr val="accent6"/>
                </a:solidFill>
              </a:rPr>
              <a:t>≈ </a:t>
            </a:r>
            <a:r>
              <a:rPr lang="fr-FR" b="1" dirty="0">
                <a:solidFill>
                  <a:schemeClr val="accent6"/>
                </a:solidFill>
              </a:rPr>
              <a:t>Formation</a:t>
            </a:r>
            <a:r>
              <a:rPr lang="fr-FR" dirty="0">
                <a:solidFill>
                  <a:schemeClr val="accent6"/>
                </a:solidFill>
              </a:rPr>
              <a:t> </a:t>
            </a:r>
            <a:r>
              <a:rPr lang="fr-FR" dirty="0"/>
              <a:t>≈ </a:t>
            </a:r>
            <a:r>
              <a:rPr lang="fr-FR" i="1" dirty="0"/>
              <a:t>flaque d’eau</a:t>
            </a:r>
          </a:p>
          <a:p>
            <a:pPr marL="0" indent="0">
              <a:buNone/>
            </a:pPr>
            <a:r>
              <a:rPr lang="fr-FR" dirty="0"/>
              <a:t>Centre ≈ </a:t>
            </a:r>
            <a:r>
              <a:rPr lang="fr-FR" b="1" dirty="0">
                <a:solidFill>
                  <a:srgbClr val="FF0000"/>
                </a:solidFill>
              </a:rPr>
              <a:t>Métaquantique</a:t>
            </a:r>
            <a:r>
              <a:rPr lang="fr-FR" dirty="0"/>
              <a:t> ≈ </a:t>
            </a:r>
            <a:r>
              <a:rPr lang="fr-FR" b="1" dirty="0"/>
              <a:t>Un</a:t>
            </a:r>
            <a:r>
              <a:rPr lang="fr-FR" dirty="0"/>
              <a:t> ≈ Etre + Non  Etre</a:t>
            </a:r>
          </a:p>
          <a:p>
            <a:pPr marL="0" indent="0">
              <a:buNone/>
            </a:pPr>
            <a:r>
              <a:rPr lang="fr-FR" sz="4400" dirty="0"/>
              <a:t>	         </a:t>
            </a:r>
            <a:r>
              <a:rPr lang="fr-FR" sz="3000" dirty="0">
                <a:solidFill>
                  <a:schemeClr val="accent1"/>
                </a:solidFill>
              </a:rPr>
              <a:t>≈ Local-Non local </a:t>
            </a:r>
          </a:p>
          <a:p>
            <a:pPr marL="0" indent="0">
              <a:buNone/>
            </a:pPr>
            <a:r>
              <a:rPr lang="fr-FR" sz="3000" dirty="0"/>
              <a:t>                        ≈ </a:t>
            </a:r>
            <a:r>
              <a:rPr lang="fr-FR" sz="3000" b="1" dirty="0">
                <a:solidFill>
                  <a:schemeClr val="accent6"/>
                </a:solidFill>
              </a:rPr>
              <a:t>Substantiation</a:t>
            </a:r>
            <a:r>
              <a:rPr lang="fr-FR" sz="3000" b="1" dirty="0">
                <a:solidFill>
                  <a:srgbClr val="FF0000"/>
                </a:solidFill>
              </a:rPr>
              <a:t> </a:t>
            </a:r>
            <a:r>
              <a:rPr lang="fr-FR" sz="3000" dirty="0"/>
              <a:t> ≈  </a:t>
            </a:r>
            <a:r>
              <a:rPr lang="fr-FR" sz="3000" i="1" dirty="0"/>
              <a:t>vapeur d’eau</a:t>
            </a:r>
          </a:p>
          <a:p>
            <a:pPr marL="0" indent="0">
              <a:buNone/>
            </a:pPr>
            <a:endParaRPr lang="fr-CA" sz="4400" dirty="0"/>
          </a:p>
        </p:txBody>
      </p:sp>
    </p:spTree>
    <p:extLst>
      <p:ext uri="{BB962C8B-B14F-4D97-AF65-F5344CB8AC3E}">
        <p14:creationId xmlns:p14="http://schemas.microsoft.com/office/powerpoint/2010/main" val="2297284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
            <a:ext cx="10515600" cy="1690688"/>
          </a:xfrm>
        </p:spPr>
        <p:txBody>
          <a:bodyPr>
            <a:normAutofit/>
          </a:bodyPr>
          <a:lstStyle/>
          <a:p>
            <a:r>
              <a:rPr lang="fr-CA" b="1" dirty="0"/>
              <a:t>Égo et neurobiologie</a:t>
            </a:r>
            <a:r>
              <a:rPr lang="fr-CA" dirty="0"/>
              <a:t/>
            </a:r>
            <a:br>
              <a:rPr lang="fr-CA" dirty="0"/>
            </a:br>
            <a:r>
              <a:rPr lang="fr-CA" sz="3600" b="1" dirty="0">
                <a:solidFill>
                  <a:srgbClr val="FF0000"/>
                </a:solidFill>
              </a:rPr>
              <a:t>cerveau</a:t>
            </a:r>
            <a:r>
              <a:rPr lang="fr-CA" sz="3600" dirty="0">
                <a:solidFill>
                  <a:srgbClr val="FF0000"/>
                </a:solidFill>
              </a:rPr>
              <a:t> </a:t>
            </a:r>
            <a:r>
              <a:rPr lang="fr-CA" sz="3600" b="1" dirty="0">
                <a:solidFill>
                  <a:srgbClr val="FF0000"/>
                </a:solidFill>
              </a:rPr>
              <a:t>≈ hologramme du corps </a:t>
            </a:r>
            <a:r>
              <a:rPr lang="fr-FR" sz="4000" b="1" dirty="0">
                <a:solidFill>
                  <a:srgbClr val="FF0000"/>
                </a:solidFill>
              </a:rPr>
              <a:t>≈ récapitule le corps</a:t>
            </a:r>
            <a:endParaRPr lang="fr-CA" sz="4000" b="1" dirty="0">
              <a:solidFill>
                <a:srgbClr val="FF0000"/>
              </a:solidFill>
            </a:endParaRPr>
          </a:p>
        </p:txBody>
      </p:sp>
      <p:pic>
        <p:nvPicPr>
          <p:cNvPr id="26626" name="Picture 2" descr="C:\Users\Jean\Pictures\cerveau truinique 03.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556933" y="1417639"/>
            <a:ext cx="6635411" cy="481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963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3600" b="1" dirty="0"/>
              <a:t>Équivalence vibratoire entre cerveau reptilien</a:t>
            </a:r>
            <a:br>
              <a:rPr lang="fr-CA" sz="3600" b="1" dirty="0"/>
            </a:br>
            <a:r>
              <a:rPr lang="fr-CA" sz="3600" b="1" dirty="0"/>
              <a:t> et moi superficiel inconscient endodermique</a:t>
            </a:r>
          </a:p>
        </p:txBody>
      </p:sp>
      <p:pic>
        <p:nvPicPr>
          <p:cNvPr id="27650" name="Picture 2" descr="C:\Users\Jean\Pictures\cerveau truinique 04.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855640" y="1772816"/>
            <a:ext cx="6624736"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918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b="1" dirty="0"/>
              <a:t>Équivalence vibratoire </a:t>
            </a:r>
            <a:br>
              <a:rPr lang="fr-CA" b="1" dirty="0"/>
            </a:br>
            <a:r>
              <a:rPr lang="fr-CA" b="1" dirty="0"/>
              <a:t>entre cerveau limbique, égo, plan équatorial</a:t>
            </a:r>
          </a:p>
        </p:txBody>
      </p:sp>
      <p:pic>
        <p:nvPicPr>
          <p:cNvPr id="28674" name="Picture 2" descr="C:\Users\Jean\Pictures\cerveau truinique 05.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143672" y="2060848"/>
            <a:ext cx="6120680"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292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b="1" dirty="0"/>
              <a:t>Équivalence vibratoire </a:t>
            </a:r>
            <a:br>
              <a:rPr lang="fr-CA" b="1" dirty="0"/>
            </a:br>
            <a:r>
              <a:rPr lang="fr-CA" b="1" dirty="0"/>
              <a:t>entre néocortex et alter égo et champ antimatière</a:t>
            </a:r>
          </a:p>
        </p:txBody>
      </p:sp>
      <p:pic>
        <p:nvPicPr>
          <p:cNvPr id="29698" name="Picture 2" descr="C:\Users\Jean\Pictures\cerveau truinique 06.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287688" y="1916833"/>
            <a:ext cx="6336704" cy="3672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708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extLst/>
          </p:nvPr>
        </p:nvGraphicFramePr>
        <p:xfrm>
          <a:off x="1919536" y="476672"/>
          <a:ext cx="8208912" cy="6343250"/>
        </p:xfrm>
        <a:graphic>
          <a:graphicData uri="http://schemas.openxmlformats.org/presentationml/2006/ole">
            <mc:AlternateContent xmlns:mc="http://schemas.openxmlformats.org/markup-compatibility/2006">
              <mc:Choice xmlns:v="urn:schemas-microsoft-com:vml" Requires="v">
                <p:oleObj spid="_x0000_s10610" name="Acrobat Document" r:id="rId4" imgW="10053360" imgH="7772400" progId="AcroExch.Document.7">
                  <p:embed/>
                </p:oleObj>
              </mc:Choice>
              <mc:Fallback>
                <p:oleObj name="Acrobat Document" r:id="rId4" imgW="10053360" imgH="7772400" progId="AcroExch.Document.7">
                  <p:embed/>
                  <p:pic>
                    <p:nvPicPr>
                      <p:cNvPr id="4" name="Obje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9536" y="476672"/>
                        <a:ext cx="8208912" cy="6343250"/>
                      </a:xfrm>
                      <a:prstGeom prst="rect">
                        <a:avLst/>
                      </a:prstGeom>
                      <a:noFill/>
                      <a:extLst/>
                    </p:spPr>
                  </p:pic>
                </p:oleObj>
              </mc:Fallback>
            </mc:AlternateContent>
          </a:graphicData>
        </a:graphic>
      </p:graphicFrame>
      <p:grpSp>
        <p:nvGrpSpPr>
          <p:cNvPr id="5" name="Groupe 4"/>
          <p:cNvGrpSpPr/>
          <p:nvPr/>
        </p:nvGrpSpPr>
        <p:grpSpPr>
          <a:xfrm>
            <a:off x="2191357" y="458514"/>
            <a:ext cx="7766538" cy="2126357"/>
            <a:chOff x="426171" y="55797"/>
            <a:chExt cx="7766538" cy="1152844"/>
          </a:xfrm>
        </p:grpSpPr>
        <p:sp>
          <p:nvSpPr>
            <p:cNvPr id="6" name="Rectangle à coins arrondis 5"/>
            <p:cNvSpPr/>
            <p:nvPr/>
          </p:nvSpPr>
          <p:spPr>
            <a:xfrm>
              <a:off x="426171" y="65641"/>
              <a:ext cx="7766538" cy="1143000"/>
            </a:xfrm>
            <a:prstGeom prst="roundRect">
              <a:avLst/>
            </a:prstGeom>
          </p:spPr>
          <p:style>
            <a:lnRef idx="0">
              <a:schemeClr val="accent4"/>
            </a:lnRef>
            <a:fillRef idx="3">
              <a:schemeClr val="accent4"/>
            </a:fillRef>
            <a:effectRef idx="3">
              <a:schemeClr val="accent4"/>
            </a:effectRef>
            <a:fontRef idx="minor">
              <a:schemeClr val="lt1"/>
            </a:fontRef>
          </p:style>
          <p:txBody>
            <a:bodyPr/>
            <a:lstStyle/>
            <a:p>
              <a:endParaRPr lang="fr-CA" dirty="0"/>
            </a:p>
          </p:txBody>
        </p:sp>
        <p:sp>
          <p:nvSpPr>
            <p:cNvPr id="7" name="Rectangle 6"/>
            <p:cNvSpPr/>
            <p:nvPr/>
          </p:nvSpPr>
          <p:spPr>
            <a:xfrm>
              <a:off x="426171" y="55797"/>
              <a:ext cx="7654944" cy="10314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fr-CA" sz="2400" dirty="0">
                  <a:solidFill>
                    <a:srgbClr val="FF0000"/>
                  </a:solidFill>
                </a:rPr>
                <a:t>Égo </a:t>
              </a:r>
              <a:r>
                <a:rPr lang="fr-CA" sz="2400" dirty="0"/>
                <a:t>≈ Cosmos matière </a:t>
              </a:r>
              <a:r>
                <a:rPr lang="fr-CA" sz="2400" dirty="0">
                  <a:solidFill>
                    <a:srgbClr val="FF0000"/>
                  </a:solidFill>
                </a:rPr>
                <a:t>univers </a:t>
              </a:r>
              <a:r>
                <a:rPr lang="fr-CA" sz="2400" dirty="0"/>
                <a:t>planétaire pluridimensionnel</a:t>
              </a:r>
            </a:p>
            <a:p>
              <a:pPr algn="ctr" defTabSz="1422400">
                <a:lnSpc>
                  <a:spcPct val="90000"/>
                </a:lnSpc>
                <a:spcBef>
                  <a:spcPct val="0"/>
                </a:spcBef>
                <a:spcAft>
                  <a:spcPct val="35000"/>
                </a:spcAft>
              </a:pPr>
              <a:r>
                <a:rPr lang="fr-CA" sz="2400" dirty="0">
                  <a:solidFill>
                    <a:srgbClr val="FF0000"/>
                  </a:solidFill>
                </a:rPr>
                <a:t>Alter Égo </a:t>
              </a:r>
              <a:r>
                <a:rPr lang="fr-CA" sz="2400" dirty="0"/>
                <a:t>≈ Chaos antimatière </a:t>
              </a:r>
              <a:r>
                <a:rPr lang="fr-CA" sz="2400" dirty="0">
                  <a:solidFill>
                    <a:srgbClr val="FF0000"/>
                  </a:solidFill>
                </a:rPr>
                <a:t>multivers</a:t>
              </a:r>
              <a:r>
                <a:rPr lang="fr-CA" sz="2400" dirty="0"/>
                <a:t>  galactique     		             multidimensionnel		</a:t>
              </a:r>
              <a:r>
                <a:rPr lang="fr-CA" sz="2400" b="1" dirty="0"/>
                <a:t>		</a:t>
              </a:r>
            </a:p>
          </p:txBody>
        </p:sp>
      </p:grpSp>
    </p:spTree>
    <p:extLst>
      <p:ext uri="{BB962C8B-B14F-4D97-AF65-F5344CB8AC3E}">
        <p14:creationId xmlns:p14="http://schemas.microsoft.com/office/powerpoint/2010/main" val="1247571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CEF6D8C-5B4A-49CB-B1D7-88289F6C1AE7}"/>
              </a:ext>
            </a:extLst>
          </p:cNvPr>
          <p:cNvSpPr>
            <a:spLocks noGrp="1"/>
          </p:cNvSpPr>
          <p:nvPr>
            <p:ph type="title"/>
          </p:nvPr>
        </p:nvSpPr>
        <p:spPr/>
        <p:txBody>
          <a:bodyPr/>
          <a:lstStyle/>
          <a:p>
            <a:r>
              <a:rPr lang="fr-CA" dirty="0"/>
              <a:t>Spectrogramme du fœtus et du nouveau-né</a:t>
            </a:r>
          </a:p>
        </p:txBody>
      </p:sp>
      <p:graphicFrame>
        <p:nvGraphicFramePr>
          <p:cNvPr id="4" name="Espace réservé du contenu 3">
            <a:extLst>
              <a:ext uri="{FF2B5EF4-FFF2-40B4-BE49-F238E27FC236}">
                <a16:creationId xmlns="" xmlns:a16="http://schemas.microsoft.com/office/drawing/2014/main" id="{193344A2-7E42-4D4A-88EB-BA45FFAFC959}"/>
              </a:ext>
            </a:extLst>
          </p:cNvPr>
          <p:cNvGraphicFramePr>
            <a:graphicFrameLocks noGrp="1" noChangeAspect="1"/>
          </p:cNvGraphicFramePr>
          <p:nvPr>
            <p:ph idx="1"/>
            <p:extLst>
              <p:ext uri="{D42A27DB-BD31-4B8C-83A1-F6EECF244321}">
                <p14:modId xmlns:p14="http://schemas.microsoft.com/office/powerpoint/2010/main" val="630250166"/>
              </p:ext>
            </p:extLst>
          </p:nvPr>
        </p:nvGraphicFramePr>
        <p:xfrm>
          <a:off x="5974080" y="2133599"/>
          <a:ext cx="5293360" cy="4043363"/>
        </p:xfrm>
        <a:graphic>
          <a:graphicData uri="http://schemas.openxmlformats.org/presentationml/2006/ole">
            <mc:AlternateContent xmlns:mc="http://schemas.openxmlformats.org/markup-compatibility/2006">
              <mc:Choice xmlns:v="urn:schemas-microsoft-com:vml" Requires="v">
                <p:oleObj spid="_x0000_s19695" name="Acrobat Document" r:id="rId4" imgW="5029096" imgH="3886200" progId="AcroExch.Document.DC">
                  <p:embed/>
                </p:oleObj>
              </mc:Choice>
              <mc:Fallback>
                <p:oleObj name="Acrobat Document" r:id="rId4" imgW="5029096" imgH="3886200" progId="AcroExch.Document.DC">
                  <p:embed/>
                  <p:pic>
                    <p:nvPicPr>
                      <p:cNvPr id="0" name=""/>
                      <p:cNvPicPr/>
                      <p:nvPr/>
                    </p:nvPicPr>
                    <p:blipFill>
                      <a:blip r:embed="rId5"/>
                      <a:stretch>
                        <a:fillRect/>
                      </a:stretch>
                    </p:blipFill>
                    <p:spPr>
                      <a:xfrm>
                        <a:off x="5974080" y="2133599"/>
                        <a:ext cx="5293360" cy="4043363"/>
                      </a:xfrm>
                      <a:prstGeom prst="rect">
                        <a:avLst/>
                      </a:prstGeom>
                    </p:spPr>
                  </p:pic>
                </p:oleObj>
              </mc:Fallback>
            </mc:AlternateContent>
          </a:graphicData>
        </a:graphic>
      </p:graphicFrame>
      <p:graphicFrame>
        <p:nvGraphicFramePr>
          <p:cNvPr id="5" name="Espace réservé du contenu 3">
            <a:extLst>
              <a:ext uri="{FF2B5EF4-FFF2-40B4-BE49-F238E27FC236}">
                <a16:creationId xmlns="" xmlns:a16="http://schemas.microsoft.com/office/drawing/2014/main" id="{019D96F8-A4B7-4EAE-B8B4-35BDC1F748A9}"/>
              </a:ext>
            </a:extLst>
          </p:cNvPr>
          <p:cNvGraphicFramePr>
            <a:graphicFrameLocks noChangeAspect="1"/>
          </p:cNvGraphicFramePr>
          <p:nvPr>
            <p:extLst>
              <p:ext uri="{D42A27DB-BD31-4B8C-83A1-F6EECF244321}">
                <p14:modId xmlns:p14="http://schemas.microsoft.com/office/powerpoint/2010/main" val="1509106345"/>
              </p:ext>
            </p:extLst>
          </p:nvPr>
        </p:nvGraphicFramePr>
        <p:xfrm>
          <a:off x="838200" y="2133599"/>
          <a:ext cx="5135880" cy="4043363"/>
        </p:xfrm>
        <a:graphic>
          <a:graphicData uri="http://schemas.openxmlformats.org/presentationml/2006/ole">
            <mc:AlternateContent xmlns:mc="http://schemas.openxmlformats.org/markup-compatibility/2006">
              <mc:Choice xmlns:v="urn:schemas-microsoft-com:vml" Requires="v">
                <p:oleObj spid="_x0000_s19696" name="Acrobat Document" r:id="rId6" imgW="5029096" imgH="3886200" progId="AcroExch.Document.DC">
                  <p:embed/>
                </p:oleObj>
              </mc:Choice>
              <mc:Fallback>
                <p:oleObj name="Acrobat Document" r:id="rId6" imgW="5029096" imgH="3886200" progId="AcroExch.Document.DC">
                  <p:embed/>
                  <p:pic>
                    <p:nvPicPr>
                      <p:cNvPr id="4" name="Espace réservé du contenu 3">
                        <a:extLst>
                          <a:ext uri="{FF2B5EF4-FFF2-40B4-BE49-F238E27FC236}">
                            <a16:creationId xmlns="" xmlns:a16="http://schemas.microsoft.com/office/drawing/2014/main" id="{D4F10731-8AD8-483B-849A-ECEA9E086C43}"/>
                          </a:ext>
                        </a:extLst>
                      </p:cNvPr>
                      <p:cNvPicPr/>
                      <p:nvPr/>
                    </p:nvPicPr>
                    <p:blipFill>
                      <a:blip r:embed="rId7"/>
                      <a:stretch>
                        <a:fillRect/>
                      </a:stretch>
                    </p:blipFill>
                    <p:spPr>
                      <a:xfrm>
                        <a:off x="838200" y="2133599"/>
                        <a:ext cx="5135880" cy="4043363"/>
                      </a:xfrm>
                      <a:prstGeom prst="rect">
                        <a:avLst/>
                      </a:prstGeom>
                    </p:spPr>
                  </p:pic>
                </p:oleObj>
              </mc:Fallback>
            </mc:AlternateContent>
          </a:graphicData>
        </a:graphic>
      </p:graphicFrame>
    </p:spTree>
    <p:extLst>
      <p:ext uri="{BB962C8B-B14F-4D97-AF65-F5344CB8AC3E}">
        <p14:creationId xmlns:p14="http://schemas.microsoft.com/office/powerpoint/2010/main" val="3558665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a:t>SAS ≈ catalyseur ≈  oscillateur harmonique</a:t>
            </a:r>
            <a:br>
              <a:rPr lang="fr-CA" b="1" dirty="0"/>
            </a:br>
            <a:r>
              <a:rPr lang="fr-CA" sz="4000" b="1" dirty="0">
                <a:solidFill>
                  <a:srgbClr val="FF0000"/>
                </a:solidFill>
              </a:rPr>
              <a:t>le cœur récapitule le système cardiovasculaire</a:t>
            </a:r>
          </a:p>
        </p:txBody>
      </p:sp>
      <p:pic>
        <p:nvPicPr>
          <p:cNvPr id="5" name="Espace réservé du conten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95500" y="2253456"/>
            <a:ext cx="8001000" cy="3495675"/>
          </a:xfrm>
        </p:spPr>
      </p:pic>
    </p:spTree>
    <p:extLst>
      <p:ext uri="{BB962C8B-B14F-4D97-AF65-F5344CB8AC3E}">
        <p14:creationId xmlns:p14="http://schemas.microsoft.com/office/powerpoint/2010/main" val="3981756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	</a:t>
            </a:r>
            <a:r>
              <a:rPr lang="fr-CA" b="1" dirty="0"/>
              <a:t>SAS ≈ hologramme ≈ catalyseur</a:t>
            </a:r>
            <a:br>
              <a:rPr lang="fr-CA" b="1" dirty="0"/>
            </a:br>
            <a:r>
              <a:rPr lang="fr-CA" b="1" dirty="0"/>
              <a:t>	</a:t>
            </a:r>
            <a:r>
              <a:rPr lang="fr-CA" sz="4000" b="1" dirty="0">
                <a:solidFill>
                  <a:srgbClr val="FF0000"/>
                </a:solidFill>
              </a:rPr>
              <a:t>Le néocortex récapitule le cerveau</a:t>
            </a:r>
          </a:p>
        </p:txBody>
      </p:sp>
      <p:pic>
        <p:nvPicPr>
          <p:cNvPr id="5" name="Espace réservé du conten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95500" y="2205831"/>
            <a:ext cx="8001000" cy="3590925"/>
          </a:xfrm>
        </p:spPr>
      </p:pic>
    </p:spTree>
    <p:extLst>
      <p:ext uri="{BB962C8B-B14F-4D97-AF65-F5344CB8AC3E}">
        <p14:creationId xmlns:p14="http://schemas.microsoft.com/office/powerpoint/2010/main" val="1290943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noChangeAspect="1"/>
          </p:cNvGraphicFramePr>
          <p:nvPr>
            <p:ph sz="half" idx="1"/>
            <p:extLst/>
          </p:nvPr>
        </p:nvGraphicFramePr>
        <p:xfrm>
          <a:off x="336331" y="1911050"/>
          <a:ext cx="5029200" cy="3886200"/>
        </p:xfrm>
        <a:graphic>
          <a:graphicData uri="http://schemas.openxmlformats.org/presentationml/2006/ole">
            <mc:AlternateContent xmlns:mc="http://schemas.openxmlformats.org/markup-compatibility/2006">
              <mc:Choice xmlns:v="urn:schemas-microsoft-com:vml" Requires="v">
                <p:oleObj spid="_x0000_s23572" name="Acrobat Document" r:id="rId4" imgW="5029096" imgH="3886200" progId="AcroExch.Document.DC">
                  <p:embed/>
                </p:oleObj>
              </mc:Choice>
              <mc:Fallback>
                <p:oleObj name="Acrobat Document" r:id="rId4" imgW="5029096" imgH="3886200" progId="AcroExch.Document.DC">
                  <p:embed/>
                  <p:pic>
                    <p:nvPicPr>
                      <p:cNvPr id="4" name="Espace réservé du contenu 3"/>
                      <p:cNvPicPr/>
                      <p:nvPr/>
                    </p:nvPicPr>
                    <p:blipFill>
                      <a:blip r:embed="rId5"/>
                      <a:stretch>
                        <a:fillRect/>
                      </a:stretch>
                    </p:blipFill>
                    <p:spPr>
                      <a:xfrm>
                        <a:off x="336331" y="1911050"/>
                        <a:ext cx="5029200" cy="3886200"/>
                      </a:xfrm>
                      <a:prstGeom prst="rect">
                        <a:avLst/>
                      </a:prstGeom>
                    </p:spPr>
                  </p:pic>
                </p:oleObj>
              </mc:Fallback>
            </mc:AlternateContent>
          </a:graphicData>
        </a:graphic>
      </p:graphicFrame>
      <p:pic>
        <p:nvPicPr>
          <p:cNvPr id="5" name="Espace réservé du contenu 4">
            <a:extLst>
              <a:ext uri="{FF2B5EF4-FFF2-40B4-BE49-F238E27FC236}">
                <a16:creationId xmlns="" xmlns:a16="http://schemas.microsoft.com/office/drawing/2014/main" id="{5A08C2B8-60D5-4F02-9F17-E08D9F883FAB}"/>
              </a:ext>
            </a:extLst>
          </p:cNvPr>
          <p:cNvPicPr>
            <a:picLocks noGrp="1" noChangeAspect="1"/>
          </p:cNvPicPr>
          <p:nvPr>
            <p:ph sz="half" idx="2"/>
          </p:nvPr>
        </p:nvPicPr>
        <p:blipFill>
          <a:blip r:embed="rId6" cstate="print">
            <a:extLst>
              <a:ext uri="{28A0092B-C50C-407E-A947-70E740481C1C}">
                <a14:useLocalDpi xmlns:a14="http://schemas.microsoft.com/office/drawing/2010/main" val="0"/>
              </a:ext>
            </a:extLst>
          </a:blip>
          <a:stretch>
            <a:fillRect/>
          </a:stretch>
        </p:blipFill>
        <p:spPr>
          <a:xfrm>
            <a:off x="5365530" y="1911050"/>
            <a:ext cx="6227379" cy="3812627"/>
          </a:xfrm>
        </p:spPr>
      </p:pic>
    </p:spTree>
    <p:extLst>
      <p:ext uri="{BB962C8B-B14F-4D97-AF65-F5344CB8AC3E}">
        <p14:creationId xmlns:p14="http://schemas.microsoft.com/office/powerpoint/2010/main" val="3555331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3600" y="0"/>
            <a:ext cx="10515600" cy="1032934"/>
          </a:xfrm>
        </p:spPr>
        <p:txBody>
          <a:bodyPr>
            <a:normAutofit fontScale="90000"/>
          </a:bodyPr>
          <a:lstStyle/>
          <a:p>
            <a:r>
              <a:rPr lang="fr-FR" sz="4900" b="1" dirty="0"/>
              <a:t>Structuration de l’axe vertical subquantique</a:t>
            </a:r>
            <a:r>
              <a:rPr lang="fr-CA" sz="4900" b="1" dirty="0"/>
              <a:t/>
            </a:r>
            <a:br>
              <a:rPr lang="fr-CA" sz="4900" b="1" dirty="0"/>
            </a:br>
            <a:r>
              <a:rPr lang="fr-CA" sz="4900" b="1" dirty="0"/>
              <a:t>            </a:t>
            </a:r>
            <a:r>
              <a:rPr lang="fr-CA" dirty="0">
                <a:solidFill>
                  <a:schemeClr val="accent1"/>
                </a:solidFill>
              </a:rPr>
              <a:t>(</a:t>
            </a:r>
            <a:r>
              <a:rPr lang="fr-CA" sz="2700" b="1" dirty="0">
                <a:solidFill>
                  <a:schemeClr val="accent1"/>
                </a:solidFill>
              </a:rPr>
              <a:t>Plus</a:t>
            </a:r>
            <a:r>
              <a:rPr lang="fr-CA" sz="2700" dirty="0">
                <a:solidFill>
                  <a:schemeClr val="accent1"/>
                </a:solidFill>
              </a:rPr>
              <a:t>  </a:t>
            </a:r>
            <a:r>
              <a:rPr lang="fr-CA" sz="2700" b="1" dirty="0">
                <a:solidFill>
                  <a:schemeClr val="accent1"/>
                </a:solidFill>
              </a:rPr>
              <a:t>≈ complémentarité.</a:t>
            </a:r>
            <a:r>
              <a:rPr lang="fr-CA" sz="2700" dirty="0">
                <a:solidFill>
                  <a:schemeClr val="accent1"/>
                </a:solidFill>
              </a:rPr>
              <a:t>       </a:t>
            </a:r>
            <a:r>
              <a:rPr lang="fr-CA" sz="2700" dirty="0">
                <a:solidFill>
                  <a:srgbClr val="FF0000"/>
                </a:solidFill>
              </a:rPr>
              <a:t>Moins  </a:t>
            </a:r>
            <a:r>
              <a:rPr lang="fr-CA" sz="2700" b="1" dirty="0">
                <a:solidFill>
                  <a:srgbClr val="FF0000"/>
                </a:solidFill>
              </a:rPr>
              <a:t>≈  antagonisme</a:t>
            </a:r>
            <a:r>
              <a:rPr lang="fr-CA" sz="3200" b="1" dirty="0">
                <a:solidFill>
                  <a:srgbClr val="FF0000"/>
                </a:solidFill>
              </a:rPr>
              <a:t>)</a:t>
            </a:r>
            <a:endParaRPr lang="fr-CA" sz="3100" dirty="0">
              <a:solidFill>
                <a:srgbClr val="FF0000"/>
              </a:solidFill>
            </a:endParaRPr>
          </a:p>
        </p:txBody>
      </p:sp>
      <p:sp>
        <p:nvSpPr>
          <p:cNvPr id="3" name="Espace réservé du contenu 2"/>
          <p:cNvSpPr>
            <a:spLocks noGrp="1"/>
          </p:cNvSpPr>
          <p:nvPr>
            <p:ph idx="1"/>
          </p:nvPr>
        </p:nvSpPr>
        <p:spPr>
          <a:xfrm>
            <a:off x="1083733" y="1391920"/>
            <a:ext cx="10515600" cy="5598161"/>
          </a:xfrm>
        </p:spPr>
        <p:txBody>
          <a:bodyPr>
            <a:normAutofit fontScale="92500" lnSpcReduction="20000"/>
          </a:bodyPr>
          <a:lstStyle/>
          <a:p>
            <a:r>
              <a:rPr lang="fr-CA" b="1" dirty="0"/>
              <a:t>Analogique + numérique ≈ </a:t>
            </a:r>
            <a:r>
              <a:rPr lang="fr-CA" b="1" dirty="0">
                <a:solidFill>
                  <a:schemeClr val="accent1"/>
                </a:solidFill>
              </a:rPr>
              <a:t>Noos </a:t>
            </a:r>
            <a:r>
              <a:rPr lang="fr-CA" b="1" dirty="0"/>
              <a:t>≈ </a:t>
            </a:r>
            <a:r>
              <a:rPr lang="fr-CA" sz="2200" i="1" dirty="0"/>
              <a:t>Concrétisation</a:t>
            </a:r>
            <a:r>
              <a:rPr lang="fr-CA" sz="2200" b="1" i="1" dirty="0"/>
              <a:t> </a:t>
            </a:r>
            <a:r>
              <a:rPr lang="fr-CA" sz="2400" b="1" dirty="0">
                <a:solidFill>
                  <a:schemeClr val="accent1"/>
                </a:solidFill>
              </a:rPr>
              <a:t>≈ </a:t>
            </a:r>
            <a:r>
              <a:rPr lang="fr-CA" sz="2400" b="1" i="1" dirty="0">
                <a:solidFill>
                  <a:schemeClr val="accent1"/>
                </a:solidFill>
              </a:rPr>
              <a:t>Contraction</a:t>
            </a:r>
            <a:r>
              <a:rPr lang="fr-CA" sz="2400" i="1" dirty="0">
                <a:solidFill>
                  <a:schemeClr val="accent1"/>
                </a:solidFill>
              </a:rPr>
              <a:t> </a:t>
            </a:r>
            <a:r>
              <a:rPr lang="fr-CA" sz="2400" b="1" i="1" dirty="0"/>
              <a:t>≈ </a:t>
            </a:r>
            <a:r>
              <a:rPr lang="fr-CA" sz="2400" b="1" i="1" dirty="0">
                <a:solidFill>
                  <a:srgbClr val="00B050"/>
                </a:solidFill>
              </a:rPr>
              <a:t>Tractroide</a:t>
            </a:r>
            <a:endParaRPr lang="fr-CA" sz="2200" b="1" i="1" dirty="0">
              <a:solidFill>
                <a:srgbClr val="00B050"/>
              </a:solidFill>
            </a:endParaRPr>
          </a:p>
          <a:p>
            <a:pPr marL="0" lvl="0" indent="0">
              <a:buNone/>
            </a:pPr>
            <a:r>
              <a:rPr lang="fr-CA" b="1" dirty="0"/>
              <a:t>	      Analogique - numérique </a:t>
            </a:r>
            <a:r>
              <a:rPr lang="fr-CA" b="1" dirty="0">
                <a:solidFill>
                  <a:schemeClr val="accent6"/>
                </a:solidFill>
              </a:rPr>
              <a:t>≈ </a:t>
            </a:r>
            <a:r>
              <a:rPr lang="fr-CA" b="1" dirty="0">
                <a:solidFill>
                  <a:srgbClr val="FF0000"/>
                </a:solidFill>
              </a:rPr>
              <a:t>Pneuma ≈ </a:t>
            </a:r>
            <a:r>
              <a:rPr lang="fr-CA" sz="2200" b="1" i="1" dirty="0">
                <a:solidFill>
                  <a:srgbClr val="FF0000"/>
                </a:solidFill>
              </a:rPr>
              <a:t>Abstraction </a:t>
            </a:r>
            <a:r>
              <a:rPr lang="fr-CA" sz="2400" b="1" dirty="0">
                <a:solidFill>
                  <a:srgbClr val="00B050"/>
                </a:solidFill>
              </a:rPr>
              <a:t>≈ </a:t>
            </a:r>
            <a:r>
              <a:rPr lang="fr-CA" sz="2400" b="1" i="1" dirty="0">
                <a:solidFill>
                  <a:srgbClr val="00B050"/>
                </a:solidFill>
              </a:rPr>
              <a:t>Tractrice</a:t>
            </a:r>
            <a:endParaRPr lang="fr-CA" sz="2200" i="1" dirty="0">
              <a:solidFill>
                <a:srgbClr val="00B050"/>
              </a:solidFill>
            </a:endParaRPr>
          </a:p>
          <a:p>
            <a:r>
              <a:rPr lang="fr-CA" b="1" dirty="0"/>
              <a:t> Noos + Pneuma ≈ </a:t>
            </a:r>
            <a:r>
              <a:rPr lang="fr-CA" b="1" dirty="0">
                <a:solidFill>
                  <a:schemeClr val="accent1"/>
                </a:solidFill>
              </a:rPr>
              <a:t>Agapè</a:t>
            </a:r>
            <a:r>
              <a:rPr lang="fr-CA" b="1" dirty="0">
                <a:solidFill>
                  <a:srgbClr val="FF0000"/>
                </a:solidFill>
              </a:rPr>
              <a:t> </a:t>
            </a:r>
            <a:r>
              <a:rPr lang="fr-CA" b="1" i="1" dirty="0"/>
              <a:t>≈ </a:t>
            </a:r>
            <a:r>
              <a:rPr lang="fr-CA" b="1" i="1" dirty="0">
                <a:solidFill>
                  <a:schemeClr val="accent6"/>
                </a:solidFill>
              </a:rPr>
              <a:t>synchronicité</a:t>
            </a:r>
            <a:r>
              <a:rPr lang="fr-CA" b="1" i="1" dirty="0"/>
              <a:t> ≈ </a:t>
            </a:r>
            <a:r>
              <a:rPr lang="fr-CA" sz="2000" b="1" i="1" dirty="0"/>
              <a:t>humour  ≈ Koan</a:t>
            </a:r>
          </a:p>
          <a:p>
            <a:pPr marL="0" indent="0">
              <a:buNone/>
            </a:pPr>
            <a:r>
              <a:rPr lang="fr-CA" sz="1700" b="1" i="1" dirty="0"/>
              <a:t>                                                                                                                           ≈ Ahava ≈ Habibi ≈ langage des oiseaux</a:t>
            </a:r>
            <a:endParaRPr lang="fr-CA" sz="1700" i="1" dirty="0"/>
          </a:p>
          <a:p>
            <a:pPr marL="0" lvl="0" indent="0">
              <a:buNone/>
            </a:pPr>
            <a:r>
              <a:rPr lang="fr-CA" b="1" dirty="0"/>
              <a:t>	      Noos - Pneuma </a:t>
            </a:r>
            <a:r>
              <a:rPr lang="fr-CA" b="1" dirty="0">
                <a:solidFill>
                  <a:schemeClr val="accent6"/>
                </a:solidFill>
              </a:rPr>
              <a:t>≈ </a:t>
            </a:r>
            <a:r>
              <a:rPr lang="fr-CA" b="1" dirty="0">
                <a:solidFill>
                  <a:srgbClr val="FF0000"/>
                </a:solidFill>
              </a:rPr>
              <a:t>Hubris</a:t>
            </a:r>
            <a:endParaRPr lang="fr-CA" dirty="0">
              <a:solidFill>
                <a:srgbClr val="FF0000"/>
              </a:solidFill>
            </a:endParaRPr>
          </a:p>
          <a:p>
            <a:pPr lvl="0"/>
            <a:r>
              <a:rPr lang="fr-CA" b="1" dirty="0"/>
              <a:t>Agapè + Hubris ≈</a:t>
            </a:r>
            <a:r>
              <a:rPr lang="fr-CA" b="1" dirty="0">
                <a:solidFill>
                  <a:srgbClr val="FF0000"/>
                </a:solidFill>
              </a:rPr>
              <a:t> </a:t>
            </a:r>
            <a:r>
              <a:rPr lang="fr-CA" b="1" dirty="0">
                <a:solidFill>
                  <a:schemeClr val="accent1"/>
                </a:solidFill>
              </a:rPr>
              <a:t>Sens</a:t>
            </a:r>
            <a:r>
              <a:rPr lang="fr-CA" b="1" dirty="0">
                <a:solidFill>
                  <a:srgbClr val="FF0000"/>
                </a:solidFill>
              </a:rPr>
              <a:t> </a:t>
            </a:r>
            <a:r>
              <a:rPr lang="fr-CA" b="1" dirty="0"/>
              <a:t>≈ </a:t>
            </a:r>
            <a:r>
              <a:rPr lang="fr-CA" b="1" i="1" dirty="0">
                <a:solidFill>
                  <a:schemeClr val="accent6"/>
                </a:solidFill>
              </a:rPr>
              <a:t>harmonie</a:t>
            </a:r>
            <a:r>
              <a:rPr lang="fr-CA" b="1" dirty="0"/>
              <a:t>  </a:t>
            </a:r>
            <a:endParaRPr lang="fr-CA" dirty="0">
              <a:solidFill>
                <a:schemeClr val="accent6"/>
              </a:solidFill>
            </a:endParaRPr>
          </a:p>
          <a:p>
            <a:pPr marL="0" lvl="0" indent="0">
              <a:buNone/>
            </a:pPr>
            <a:r>
              <a:rPr lang="fr-CA" b="1" dirty="0"/>
              <a:t>	       Agapè - Hubris </a:t>
            </a:r>
            <a:r>
              <a:rPr lang="fr-CA" b="1" dirty="0">
                <a:solidFill>
                  <a:schemeClr val="accent6"/>
                </a:solidFill>
              </a:rPr>
              <a:t>≈ </a:t>
            </a:r>
            <a:r>
              <a:rPr lang="fr-CA" b="1" dirty="0">
                <a:solidFill>
                  <a:srgbClr val="FF0000"/>
                </a:solidFill>
              </a:rPr>
              <a:t>Non-Sens </a:t>
            </a:r>
            <a:endParaRPr lang="fr-CA" dirty="0">
              <a:solidFill>
                <a:srgbClr val="FF0000"/>
              </a:solidFill>
            </a:endParaRPr>
          </a:p>
          <a:p>
            <a:pPr lvl="0"/>
            <a:r>
              <a:rPr lang="fr-CA" b="1" dirty="0"/>
              <a:t>Sens + Non-Sens ≈ </a:t>
            </a:r>
            <a:r>
              <a:rPr lang="fr-CA" b="1" dirty="0">
                <a:solidFill>
                  <a:schemeClr val="accent1"/>
                </a:solidFill>
              </a:rPr>
              <a:t>Être </a:t>
            </a:r>
            <a:r>
              <a:rPr lang="fr-CA" b="1" dirty="0"/>
              <a:t>≈ </a:t>
            </a:r>
            <a:r>
              <a:rPr lang="fr-CA" b="1" i="1" dirty="0">
                <a:solidFill>
                  <a:schemeClr val="accent6"/>
                </a:solidFill>
              </a:rPr>
              <a:t>libre arbitre </a:t>
            </a:r>
            <a:r>
              <a:rPr lang="fr-CA" b="1" i="1" dirty="0"/>
              <a:t>≈</a:t>
            </a:r>
            <a:r>
              <a:rPr lang="fr-CA" b="1" i="1" dirty="0">
                <a:solidFill>
                  <a:srgbClr val="0070C0"/>
                </a:solidFill>
              </a:rPr>
              <a:t> </a:t>
            </a:r>
            <a:r>
              <a:rPr lang="fr-CA" sz="2200" b="1" i="1" dirty="0">
                <a:solidFill>
                  <a:srgbClr val="0070C0"/>
                </a:solidFill>
              </a:rPr>
              <a:t>Gott</a:t>
            </a:r>
            <a:r>
              <a:rPr lang="fr-CA" b="1" dirty="0">
                <a:solidFill>
                  <a:srgbClr val="0070C0"/>
                </a:solidFill>
                <a:latin typeface="Calibri" panose="020F0502020204030204" pitchFamily="34" charset="0"/>
                <a:ea typeface="Calibri" panose="020F0502020204030204" pitchFamily="34" charset="0"/>
                <a:cs typeface="Arial" panose="020B0604020202020204" pitchFamily="34" charset="0"/>
              </a:rPr>
              <a:t> </a:t>
            </a:r>
            <a:r>
              <a:rPr lang="fr-CA" b="1" dirty="0"/>
              <a:t>≈ </a:t>
            </a:r>
            <a:r>
              <a:rPr lang="fr-CA" sz="2000" b="1" i="1" dirty="0">
                <a:latin typeface="Calibri" panose="020F0502020204030204" pitchFamily="34" charset="0"/>
                <a:ea typeface="Calibri" panose="020F0502020204030204" pitchFamily="34" charset="0"/>
                <a:cs typeface="Arial" panose="020B0604020202020204" pitchFamily="34" charset="0"/>
              </a:rPr>
              <a:t>Égo transcendental</a:t>
            </a:r>
            <a:r>
              <a:rPr lang="fr-CA" sz="2000" b="1" i="1" dirty="0"/>
              <a:t> </a:t>
            </a:r>
            <a:r>
              <a:rPr lang="fr-CA" sz="2400" b="1" i="1" dirty="0"/>
              <a:t>						                               ≈ </a:t>
            </a:r>
            <a:r>
              <a:rPr lang="fr-CA" sz="2000" b="1" i="1" dirty="0"/>
              <a:t>Soi védantique </a:t>
            </a:r>
            <a:r>
              <a:rPr lang="fr-CA" sz="2400" b="1" dirty="0"/>
              <a:t>≈ </a:t>
            </a:r>
            <a:r>
              <a:rPr lang="fr-CA" sz="2000" b="1" dirty="0"/>
              <a:t>S</a:t>
            </a:r>
            <a:r>
              <a:rPr lang="fr-CA" sz="2000" b="1" i="1" dirty="0"/>
              <a:t>upramental</a:t>
            </a:r>
            <a:r>
              <a:rPr lang="fr-CA" sz="2400" b="1" i="1" dirty="0"/>
              <a:t> </a:t>
            </a:r>
            <a:endParaRPr lang="fr-CA" sz="2400" dirty="0"/>
          </a:p>
          <a:p>
            <a:pPr marL="0" lvl="0" indent="0">
              <a:buNone/>
            </a:pPr>
            <a:r>
              <a:rPr lang="fr-CA" b="1" dirty="0"/>
              <a:t>	       Sens – Non-Sens </a:t>
            </a:r>
            <a:r>
              <a:rPr lang="fr-CA" b="1" dirty="0">
                <a:solidFill>
                  <a:schemeClr val="accent6"/>
                </a:solidFill>
              </a:rPr>
              <a:t>≈ </a:t>
            </a:r>
            <a:r>
              <a:rPr lang="fr-CA" b="1" dirty="0">
                <a:solidFill>
                  <a:srgbClr val="FF0000"/>
                </a:solidFill>
              </a:rPr>
              <a:t>Non Être</a:t>
            </a:r>
            <a:endParaRPr lang="fr-CA" dirty="0">
              <a:solidFill>
                <a:srgbClr val="FF0000"/>
              </a:solidFill>
            </a:endParaRPr>
          </a:p>
          <a:p>
            <a:r>
              <a:rPr lang="fr-CA" b="1" dirty="0"/>
              <a:t>Être + Non Être ≈ </a:t>
            </a:r>
            <a:r>
              <a:rPr lang="fr-CA" b="1" dirty="0">
                <a:solidFill>
                  <a:schemeClr val="accent1"/>
                </a:solidFill>
              </a:rPr>
              <a:t>Un </a:t>
            </a:r>
            <a:r>
              <a:rPr lang="fr-CA" b="1" i="1" dirty="0"/>
              <a:t>≈ </a:t>
            </a:r>
            <a:r>
              <a:rPr lang="fr-CA" b="1" i="1" dirty="0">
                <a:solidFill>
                  <a:schemeClr val="accent6"/>
                </a:solidFill>
              </a:rPr>
              <a:t>Intuition </a:t>
            </a:r>
            <a:r>
              <a:rPr lang="fr-CA" b="1" i="1" dirty="0"/>
              <a:t>≈ </a:t>
            </a:r>
            <a:r>
              <a:rPr lang="fr-CA" sz="2000" b="1" i="1" dirty="0">
                <a:solidFill>
                  <a:srgbClr val="0070C0"/>
                </a:solidFill>
              </a:rPr>
              <a:t>Gottheit</a:t>
            </a:r>
            <a:r>
              <a:rPr lang="fr-CA" sz="1800" b="1" i="1" dirty="0"/>
              <a:t> ≈ Hasard ≈ Intellectus ≈ Je Transcendental</a:t>
            </a:r>
          </a:p>
          <a:p>
            <a:pPr marL="0" indent="0">
              <a:buNone/>
            </a:pPr>
            <a:r>
              <a:rPr lang="fr-CA" sz="2200" b="1" i="1" dirty="0"/>
              <a:t>                          </a:t>
            </a:r>
            <a:r>
              <a:rPr lang="fr-CA" sz="3000" b="1" dirty="0"/>
              <a:t>Être – Non être </a:t>
            </a:r>
            <a:r>
              <a:rPr lang="fr-CA" sz="3000" b="1" dirty="0">
                <a:solidFill>
                  <a:srgbClr val="FF0000"/>
                </a:solidFill>
              </a:rPr>
              <a:t>≈ Non Un </a:t>
            </a:r>
            <a:r>
              <a:rPr lang="fr-CA" sz="3200" b="1" dirty="0"/>
              <a:t>≈ </a:t>
            </a:r>
            <a:r>
              <a:rPr lang="fr-CA" sz="3000" b="1" dirty="0"/>
              <a:t>distraction</a:t>
            </a:r>
            <a:endParaRPr lang="fr-CA" sz="3000" b="1" i="1" dirty="0">
              <a:solidFill>
                <a:srgbClr val="FF0000"/>
              </a:solidFill>
            </a:endParaRPr>
          </a:p>
          <a:p>
            <a:r>
              <a:rPr lang="fr-CA" sz="2200" b="1" i="1" dirty="0"/>
              <a:t>										</a:t>
            </a:r>
            <a:r>
              <a:rPr lang="fr-CA" sz="1900" b="1" i="1" dirty="0"/>
              <a:t>                             	</a:t>
            </a:r>
            <a:r>
              <a:rPr lang="fr-CA" b="1" dirty="0"/>
              <a:t>Un + Non Un </a:t>
            </a:r>
            <a:r>
              <a:rPr lang="fr-CA" sz="2400" b="1" dirty="0"/>
              <a:t>≈  </a:t>
            </a:r>
            <a:r>
              <a:rPr lang="fr-CA" sz="2400" b="1" dirty="0">
                <a:solidFill>
                  <a:srgbClr val="0070C0"/>
                </a:solidFill>
              </a:rPr>
              <a:t>NON </a:t>
            </a:r>
            <a:r>
              <a:rPr lang="fr-CA" b="1" dirty="0">
                <a:solidFill>
                  <a:srgbClr val="0070C0"/>
                </a:solidFill>
              </a:rPr>
              <a:t>Aliud</a:t>
            </a:r>
            <a:r>
              <a:rPr lang="fr-CA" sz="2200" dirty="0">
                <a:solidFill>
                  <a:srgbClr val="0070C0"/>
                </a:solidFill>
              </a:rPr>
              <a:t> </a:t>
            </a:r>
            <a:r>
              <a:rPr lang="fr-CA" sz="3000" dirty="0"/>
              <a:t>≈ </a:t>
            </a:r>
            <a:r>
              <a:rPr lang="fr-CA" sz="3000" b="1" dirty="0"/>
              <a:t>Indéterminatio</a:t>
            </a:r>
            <a:r>
              <a:rPr lang="fr-CA" sz="3000" b="1" i="1" dirty="0"/>
              <a:t>n </a:t>
            </a:r>
            <a:r>
              <a:rPr lang="fr-CA" sz="3000" dirty="0"/>
              <a:t>≈ Noun final </a:t>
            </a:r>
            <a:endParaRPr lang="fr-CA" sz="3000" dirty="0">
              <a:solidFill>
                <a:srgbClr val="7030A0"/>
              </a:solidFill>
            </a:endParaRPr>
          </a:p>
          <a:p>
            <a:pPr marL="0" indent="0">
              <a:buNone/>
            </a:pPr>
            <a:endParaRPr lang="fr-CA" sz="2200" dirty="0"/>
          </a:p>
          <a:p>
            <a:endParaRPr lang="fr-CA" dirty="0"/>
          </a:p>
        </p:txBody>
      </p:sp>
    </p:spTree>
    <p:extLst>
      <p:ext uri="{BB962C8B-B14F-4D97-AF65-F5344CB8AC3E}">
        <p14:creationId xmlns:p14="http://schemas.microsoft.com/office/powerpoint/2010/main" val="1053948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D69417C-1A4A-4744-9CF5-B78E4A9B0381}"/>
              </a:ext>
            </a:extLst>
          </p:cNvPr>
          <p:cNvSpPr>
            <a:spLocks noGrp="1"/>
          </p:cNvSpPr>
          <p:nvPr>
            <p:ph type="title"/>
          </p:nvPr>
        </p:nvSpPr>
        <p:spPr/>
        <p:txBody>
          <a:bodyPr/>
          <a:lstStyle/>
          <a:p>
            <a:r>
              <a:rPr lang="fr-CA" dirty="0"/>
              <a:t> définitions </a:t>
            </a:r>
          </a:p>
        </p:txBody>
      </p:sp>
      <p:sp>
        <p:nvSpPr>
          <p:cNvPr id="3" name="Espace réservé du contenu 2">
            <a:extLst>
              <a:ext uri="{FF2B5EF4-FFF2-40B4-BE49-F238E27FC236}">
                <a16:creationId xmlns="" xmlns:a16="http://schemas.microsoft.com/office/drawing/2014/main" id="{E683C6FD-F4F8-47B7-85DA-3D0A0ED798B5}"/>
              </a:ext>
            </a:extLst>
          </p:cNvPr>
          <p:cNvSpPr>
            <a:spLocks noGrp="1"/>
          </p:cNvSpPr>
          <p:nvPr>
            <p:ph idx="1"/>
          </p:nvPr>
        </p:nvSpPr>
        <p:spPr>
          <a:xfrm>
            <a:off x="2656840" y="1690689"/>
            <a:ext cx="10515600" cy="4283392"/>
          </a:xfrm>
        </p:spPr>
        <p:txBody>
          <a:bodyPr>
            <a:normAutofit fontScale="62500" lnSpcReduction="20000"/>
          </a:bodyPr>
          <a:lstStyle/>
          <a:p>
            <a:r>
              <a:rPr lang="fr-FR" b="1" dirty="0"/>
              <a:t>Action circulaire ≈ rotation ≈ unité d’action du plan complexe</a:t>
            </a:r>
          </a:p>
          <a:p>
            <a:r>
              <a:rPr lang="fr-FR" b="1" dirty="0"/>
              <a:t>Cercle ≈ spatial</a:t>
            </a:r>
          </a:p>
          <a:p>
            <a:r>
              <a:rPr lang="fr-FR" b="1" dirty="0"/>
              <a:t>cycle ≈ temporel</a:t>
            </a:r>
          </a:p>
          <a:p>
            <a:r>
              <a:rPr lang="fr-FR" b="1" dirty="0"/>
              <a:t>cercle + cycle ≈ circulation</a:t>
            </a:r>
          </a:p>
          <a:p>
            <a:endParaRPr lang="fr-FR" b="1" dirty="0"/>
          </a:p>
          <a:p>
            <a:r>
              <a:rPr lang="fr-FR" b="1" dirty="0"/>
              <a:t>Rotation ≈ Champ</a:t>
            </a:r>
          </a:p>
          <a:p>
            <a:r>
              <a:rPr lang="fr-FR" b="1" dirty="0"/>
              <a:t>Vibration ≈ courant</a:t>
            </a:r>
          </a:p>
          <a:p>
            <a:endParaRPr lang="fr-FR" b="1" dirty="0"/>
          </a:p>
          <a:p>
            <a:r>
              <a:rPr lang="fr-FR" b="1" dirty="0"/>
              <a:t>Cercle ≈ continu</a:t>
            </a:r>
          </a:p>
          <a:p>
            <a:r>
              <a:rPr lang="fr-FR" b="1" dirty="0"/>
              <a:t>Carré ≈ discontinu</a:t>
            </a:r>
          </a:p>
          <a:p>
            <a:endParaRPr lang="fr-FR" b="1" dirty="0"/>
          </a:p>
          <a:p>
            <a:r>
              <a:rPr lang="fr-FR" b="1" dirty="0"/>
              <a:t>Quadrature du cercle ≈ passage du continu au discontinu</a:t>
            </a:r>
          </a:p>
          <a:p>
            <a:r>
              <a:rPr lang="fr-FR" b="1" dirty="0"/>
              <a:t>Circulature du carré ≈ passage du discontinu au continu</a:t>
            </a:r>
          </a:p>
        </p:txBody>
      </p:sp>
    </p:spTree>
    <p:extLst>
      <p:ext uri="{BB962C8B-B14F-4D97-AF65-F5344CB8AC3E}">
        <p14:creationId xmlns:p14="http://schemas.microsoft.com/office/powerpoint/2010/main" val="33071587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94250" y="443418"/>
            <a:ext cx="10515600" cy="1325563"/>
          </a:xfrm>
        </p:spPr>
        <p:txBody>
          <a:bodyPr/>
          <a:lstStyle/>
          <a:p>
            <a:r>
              <a:rPr lang="fr-CA" b="1" dirty="0"/>
              <a:t>Métabole ≈ symbole + diabole </a:t>
            </a:r>
          </a:p>
        </p:txBody>
      </p:sp>
      <p:sp>
        <p:nvSpPr>
          <p:cNvPr id="3" name="Espace réservé du contenu 2"/>
          <p:cNvSpPr>
            <a:spLocks noGrp="1"/>
          </p:cNvSpPr>
          <p:nvPr>
            <p:ph idx="1"/>
          </p:nvPr>
        </p:nvSpPr>
        <p:spPr>
          <a:xfrm>
            <a:off x="838200" y="1341120"/>
            <a:ext cx="10515600" cy="4835843"/>
          </a:xfrm>
        </p:spPr>
        <p:txBody>
          <a:bodyPr>
            <a:normAutofit lnSpcReduction="10000"/>
          </a:bodyPr>
          <a:lstStyle/>
          <a:p>
            <a:endParaRPr lang="fr-CA" b="1" dirty="0"/>
          </a:p>
          <a:p>
            <a:pPr marL="0" indent="0">
              <a:buNone/>
            </a:pPr>
            <a:r>
              <a:rPr lang="fr-CA" b="1" dirty="0"/>
              <a:t>  </a:t>
            </a:r>
            <a:r>
              <a:rPr lang="fr-CA" b="1" dirty="0">
                <a:solidFill>
                  <a:srgbClr val="FF0000"/>
                </a:solidFill>
              </a:rPr>
              <a:t> Tractroide </a:t>
            </a:r>
            <a:r>
              <a:rPr lang="fr-CA" b="1" dirty="0"/>
              <a:t>≈</a:t>
            </a:r>
            <a:r>
              <a:rPr lang="fr-CA" i="1" dirty="0"/>
              <a:t> </a:t>
            </a:r>
            <a:r>
              <a:rPr lang="fr-CA" b="1" i="1" dirty="0">
                <a:solidFill>
                  <a:srgbClr val="FF0000"/>
                </a:solidFill>
              </a:rPr>
              <a:t>C</a:t>
            </a:r>
            <a:r>
              <a:rPr lang="fr-CA" b="1" dirty="0">
                <a:solidFill>
                  <a:srgbClr val="FF0000"/>
                </a:solidFill>
              </a:rPr>
              <a:t>omplémentarité </a:t>
            </a:r>
            <a:r>
              <a:rPr lang="fr-CA" b="1" dirty="0"/>
              <a:t>≈ Prakriti ≈ </a:t>
            </a:r>
            <a:r>
              <a:rPr lang="fr-CA" b="1" i="1" dirty="0">
                <a:solidFill>
                  <a:srgbClr val="FF0000"/>
                </a:solidFill>
              </a:rPr>
              <a:t>Ampleur</a:t>
            </a:r>
          </a:p>
          <a:p>
            <a:pPr marL="0" indent="0">
              <a:buNone/>
            </a:pPr>
            <a:r>
              <a:rPr lang="fr-CA" i="1" dirty="0"/>
              <a:t>	           </a:t>
            </a:r>
            <a:r>
              <a:rPr lang="fr-CA" b="1" dirty="0"/>
              <a:t>≈ </a:t>
            </a:r>
            <a:r>
              <a:rPr lang="fr-CA" dirty="0"/>
              <a:t>continu + discontinu</a:t>
            </a:r>
            <a:endParaRPr lang="fr-CA" b="1" dirty="0"/>
          </a:p>
          <a:p>
            <a:pPr marL="0" indent="0">
              <a:buNone/>
            </a:pPr>
            <a:r>
              <a:rPr lang="fr-CA" dirty="0"/>
              <a:t>                      ≈ </a:t>
            </a:r>
            <a:r>
              <a:rPr lang="fr-CA" b="1" dirty="0"/>
              <a:t>anabolique + catabolique </a:t>
            </a:r>
          </a:p>
          <a:p>
            <a:pPr marL="0" indent="0">
              <a:buNone/>
            </a:pPr>
            <a:r>
              <a:rPr lang="fr-CA" dirty="0"/>
              <a:t>                      ≈ analogique + numérique </a:t>
            </a:r>
          </a:p>
          <a:p>
            <a:pPr marL="0" indent="0">
              <a:buNone/>
            </a:pPr>
            <a:r>
              <a:rPr lang="fr-CA" dirty="0"/>
              <a:t>                      ≈ centripète + centrifuge</a:t>
            </a:r>
          </a:p>
          <a:p>
            <a:pPr marL="0" indent="0">
              <a:buNone/>
            </a:pPr>
            <a:r>
              <a:rPr lang="fr-CA" dirty="0"/>
              <a:t>                      ≈ Hamiltonien+ Lagrangien</a:t>
            </a:r>
          </a:p>
          <a:p>
            <a:pPr marL="0" indent="0">
              <a:buNone/>
            </a:pPr>
            <a:r>
              <a:rPr lang="fr-CA" dirty="0"/>
              <a:t>                      ≈ syntropie + entropie</a:t>
            </a:r>
          </a:p>
          <a:p>
            <a:pPr marL="0" indent="0">
              <a:buNone/>
            </a:pPr>
            <a:r>
              <a:rPr lang="fr-CA" dirty="0"/>
              <a:t>    </a:t>
            </a:r>
            <a:r>
              <a:rPr lang="fr-CA" b="1" dirty="0"/>
              <a:t> </a:t>
            </a:r>
            <a:r>
              <a:rPr lang="fr-CA" b="1" dirty="0">
                <a:solidFill>
                  <a:srgbClr val="FF0000"/>
                </a:solidFill>
              </a:rPr>
              <a:t>Symbole</a:t>
            </a:r>
            <a:r>
              <a:rPr lang="fr-CA" b="1" dirty="0"/>
              <a:t> ≈ tractroide + tractrice</a:t>
            </a:r>
          </a:p>
          <a:p>
            <a:pPr marL="0" indent="0">
              <a:buNone/>
            </a:pPr>
            <a:r>
              <a:rPr lang="fr-CA" b="1" dirty="0"/>
              <a:t>     </a:t>
            </a:r>
            <a:r>
              <a:rPr lang="fr-CA" b="1" dirty="0">
                <a:solidFill>
                  <a:srgbClr val="FF0000"/>
                </a:solidFill>
              </a:rPr>
              <a:t>Diabole</a:t>
            </a:r>
            <a:r>
              <a:rPr lang="fr-CA" b="1" dirty="0"/>
              <a:t>  ≈ tractroide - tractrice</a:t>
            </a:r>
            <a:endParaRPr lang="fr-CA" dirty="0"/>
          </a:p>
          <a:p>
            <a:pPr marL="0" indent="0">
              <a:buNone/>
            </a:pPr>
            <a:endParaRPr lang="fr-CA" dirty="0"/>
          </a:p>
          <a:p>
            <a:endParaRPr lang="fr-CA" dirty="0"/>
          </a:p>
        </p:txBody>
      </p:sp>
    </p:spTree>
    <p:extLst>
      <p:ext uri="{BB962C8B-B14F-4D97-AF65-F5344CB8AC3E}">
        <p14:creationId xmlns:p14="http://schemas.microsoft.com/office/powerpoint/2010/main" val="10856401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a:t>   Métabole ≈ symbole + diabole </a:t>
            </a:r>
          </a:p>
        </p:txBody>
      </p:sp>
      <p:sp>
        <p:nvSpPr>
          <p:cNvPr id="3" name="Espace réservé du contenu 2"/>
          <p:cNvSpPr>
            <a:spLocks noGrp="1"/>
          </p:cNvSpPr>
          <p:nvPr>
            <p:ph idx="1"/>
          </p:nvPr>
        </p:nvSpPr>
        <p:spPr>
          <a:xfrm>
            <a:off x="838200" y="1381760"/>
            <a:ext cx="10515600" cy="4795203"/>
          </a:xfrm>
        </p:spPr>
        <p:txBody>
          <a:bodyPr>
            <a:normAutofit fontScale="92500" lnSpcReduction="10000"/>
          </a:bodyPr>
          <a:lstStyle/>
          <a:p>
            <a:endParaRPr lang="fr-CA" b="1" dirty="0"/>
          </a:p>
          <a:p>
            <a:pPr marL="0" indent="0">
              <a:buNone/>
            </a:pPr>
            <a:r>
              <a:rPr lang="fr-CA" sz="3000" b="1" dirty="0"/>
              <a:t>        </a:t>
            </a:r>
            <a:r>
              <a:rPr lang="fr-CA" sz="3000" b="1" dirty="0">
                <a:solidFill>
                  <a:srgbClr val="FF0000"/>
                </a:solidFill>
              </a:rPr>
              <a:t>Tractrice</a:t>
            </a:r>
            <a:r>
              <a:rPr lang="fr-CA" sz="3000" b="1" dirty="0"/>
              <a:t> ≈</a:t>
            </a:r>
            <a:r>
              <a:rPr lang="fr-CA" sz="3000" b="1" dirty="0">
                <a:solidFill>
                  <a:srgbClr val="FF0000"/>
                </a:solidFill>
              </a:rPr>
              <a:t> Antagonisme </a:t>
            </a:r>
            <a:r>
              <a:rPr lang="fr-CA" sz="3000" b="1" dirty="0"/>
              <a:t>≈ Shakti ≈ </a:t>
            </a:r>
            <a:r>
              <a:rPr lang="fr-CA" sz="3000" b="1" i="1" dirty="0">
                <a:solidFill>
                  <a:srgbClr val="FF0000"/>
                </a:solidFill>
              </a:rPr>
              <a:t>Intensité</a:t>
            </a:r>
            <a:endParaRPr lang="fr-CA" sz="3000" b="1" dirty="0">
              <a:solidFill>
                <a:srgbClr val="FF0000"/>
              </a:solidFill>
            </a:endParaRPr>
          </a:p>
          <a:p>
            <a:pPr marL="0" indent="0">
              <a:buNone/>
            </a:pPr>
            <a:r>
              <a:rPr lang="fr-CA" sz="3000" b="1" i="1" dirty="0"/>
              <a:t>                        ≈ </a:t>
            </a:r>
            <a:r>
              <a:rPr lang="fr-CA" sz="3000" b="1" dirty="0"/>
              <a:t>Continu - discontinu</a:t>
            </a:r>
          </a:p>
          <a:p>
            <a:pPr marL="0" indent="0">
              <a:buNone/>
            </a:pPr>
            <a:r>
              <a:rPr lang="fr-CA" sz="3000" dirty="0"/>
              <a:t>                        ≈ anabolique – catabolique </a:t>
            </a:r>
          </a:p>
          <a:p>
            <a:pPr marL="0" indent="0">
              <a:buNone/>
            </a:pPr>
            <a:r>
              <a:rPr lang="fr-CA" sz="3000" dirty="0"/>
              <a:t>                        ≈ </a:t>
            </a:r>
            <a:r>
              <a:rPr lang="fr-CA" sz="3000" dirty="0">
                <a:solidFill>
                  <a:srgbClr val="FF0000"/>
                </a:solidFill>
              </a:rPr>
              <a:t>analogique – numérique </a:t>
            </a:r>
          </a:p>
          <a:p>
            <a:pPr marL="0" indent="0">
              <a:buNone/>
            </a:pPr>
            <a:r>
              <a:rPr lang="fr-CA" sz="3000" dirty="0"/>
              <a:t>                        ≈ centripète – centrifuge </a:t>
            </a:r>
          </a:p>
          <a:p>
            <a:pPr marL="0" indent="0">
              <a:buNone/>
            </a:pPr>
            <a:r>
              <a:rPr lang="fr-CA" sz="3000" dirty="0"/>
              <a:t>                        ≈ Hamiltonien – Lagrangien </a:t>
            </a:r>
          </a:p>
          <a:p>
            <a:pPr marL="0" indent="0">
              <a:buNone/>
            </a:pPr>
            <a:r>
              <a:rPr lang="fr-CA" sz="3000" dirty="0"/>
              <a:t>                        ≈ syntropie – entropie </a:t>
            </a:r>
          </a:p>
          <a:p>
            <a:pPr marL="0" indent="0">
              <a:buNone/>
            </a:pPr>
            <a:r>
              <a:rPr lang="fr-CA" sz="3000" b="1" dirty="0">
                <a:solidFill>
                  <a:srgbClr val="FF0000"/>
                </a:solidFill>
              </a:rPr>
              <a:t>         Symbole</a:t>
            </a:r>
            <a:r>
              <a:rPr lang="fr-CA" sz="3000" dirty="0"/>
              <a:t> </a:t>
            </a:r>
            <a:r>
              <a:rPr lang="fr-CA" sz="3000" b="1" dirty="0"/>
              <a:t>≈ tractrice + tractroide</a:t>
            </a:r>
          </a:p>
          <a:p>
            <a:pPr marL="0" indent="0">
              <a:buNone/>
            </a:pPr>
            <a:r>
              <a:rPr lang="fr-CA" sz="3000" b="1" dirty="0">
                <a:solidFill>
                  <a:srgbClr val="FF0000"/>
                </a:solidFill>
              </a:rPr>
              <a:t>         Diabole </a:t>
            </a:r>
            <a:r>
              <a:rPr lang="fr-CA" sz="3000" b="1" dirty="0"/>
              <a:t>≈ tractrice - tractroide</a:t>
            </a:r>
            <a:endParaRPr lang="fr-CA" sz="3000" dirty="0"/>
          </a:p>
        </p:txBody>
      </p:sp>
    </p:spTree>
    <p:extLst>
      <p:ext uri="{BB962C8B-B14F-4D97-AF65-F5344CB8AC3E}">
        <p14:creationId xmlns:p14="http://schemas.microsoft.com/office/powerpoint/2010/main" val="28367746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axe vertical; anode et cathode</a:t>
            </a:r>
          </a:p>
        </p:txBody>
      </p:sp>
      <p:sp>
        <p:nvSpPr>
          <p:cNvPr id="3" name="Espace réservé du contenu 2"/>
          <p:cNvSpPr>
            <a:spLocks noGrp="1"/>
          </p:cNvSpPr>
          <p:nvPr>
            <p:ph sz="half" idx="1"/>
          </p:nvPr>
        </p:nvSpPr>
        <p:spPr>
          <a:xfrm>
            <a:off x="406400" y="1825625"/>
            <a:ext cx="5613400" cy="4351338"/>
          </a:xfrm>
        </p:spPr>
        <p:txBody>
          <a:bodyPr>
            <a:normAutofit fontScale="77500" lnSpcReduction="20000"/>
          </a:bodyPr>
          <a:lstStyle/>
          <a:p>
            <a:endParaRPr lang="fr-CA" dirty="0"/>
          </a:p>
          <a:p>
            <a:r>
              <a:rPr lang="fr-CA" b="1" dirty="0"/>
              <a:t>Anode </a:t>
            </a:r>
            <a:r>
              <a:rPr lang="fr-CA" b="1" dirty="0">
                <a:solidFill>
                  <a:srgbClr val="FF0000"/>
                </a:solidFill>
              </a:rPr>
              <a:t>Hexa 00 </a:t>
            </a:r>
            <a:r>
              <a:rPr lang="fr-CA" b="1" dirty="0"/>
              <a:t>– Cathode </a:t>
            </a:r>
            <a:r>
              <a:rPr lang="fr-CA" b="1" dirty="0">
                <a:solidFill>
                  <a:srgbClr val="FF0000"/>
                </a:solidFill>
              </a:rPr>
              <a:t>Hexa 63</a:t>
            </a:r>
            <a:r>
              <a:rPr lang="fr-CA" b="1" dirty="0"/>
              <a:t> 	                                          			≈   Interobjectivité</a:t>
            </a:r>
            <a:endParaRPr lang="fr-CA" b="1" dirty="0">
              <a:solidFill>
                <a:srgbClr val="FF0000"/>
              </a:solidFill>
            </a:endParaRPr>
          </a:p>
          <a:p>
            <a:r>
              <a:rPr lang="fr-CA" b="1" dirty="0"/>
              <a:t>Anode  </a:t>
            </a:r>
            <a:r>
              <a:rPr lang="fr-CA" b="1" dirty="0">
                <a:solidFill>
                  <a:srgbClr val="FF0000"/>
                </a:solidFill>
              </a:rPr>
              <a:t>Hexa 00</a:t>
            </a:r>
            <a:r>
              <a:rPr lang="fr-CA" b="1" dirty="0"/>
              <a:t> + cathode </a:t>
            </a:r>
            <a:r>
              <a:rPr lang="fr-CA" b="1" dirty="0">
                <a:solidFill>
                  <a:srgbClr val="FF0000"/>
                </a:solidFill>
              </a:rPr>
              <a:t>Hexa 63 </a:t>
            </a:r>
            <a:r>
              <a:rPr lang="fr-CA" dirty="0"/>
              <a:t>  	 			</a:t>
            </a:r>
            <a:r>
              <a:rPr lang="fr-CA" b="1" dirty="0"/>
              <a:t> ≈ intersubjectivité</a:t>
            </a:r>
          </a:p>
          <a:p>
            <a:r>
              <a:rPr lang="fr-CA" dirty="0">
                <a:solidFill>
                  <a:srgbClr val="FF0000"/>
                </a:solidFill>
              </a:rPr>
              <a:t>  </a:t>
            </a:r>
          </a:p>
          <a:p>
            <a:r>
              <a:rPr lang="fr-CA" dirty="0"/>
              <a:t> Interobjectivité + intersubjectivité </a:t>
            </a:r>
            <a:r>
              <a:rPr lang="fr-CA" b="1" dirty="0"/>
              <a:t>				≈ interdépendance</a:t>
            </a:r>
            <a:r>
              <a:rPr lang="fr-CA" baseline="-25000" dirty="0"/>
              <a:t> </a:t>
            </a:r>
          </a:p>
          <a:p>
            <a:pPr marL="0" indent="0">
              <a:buNone/>
            </a:pPr>
            <a:endParaRPr lang="fr-CA" baseline="-25000" dirty="0"/>
          </a:p>
          <a:p>
            <a:r>
              <a:rPr lang="fr-CA" b="1" dirty="0"/>
              <a:t> </a:t>
            </a:r>
            <a:r>
              <a:rPr lang="fr-CA" dirty="0"/>
              <a:t>(Interobjectivité – intersubjectivité)</a:t>
            </a:r>
            <a:r>
              <a:rPr lang="fr-CA" b="1" dirty="0"/>
              <a:t> 				≈ indépendance</a:t>
            </a:r>
          </a:p>
          <a:p>
            <a:endParaRPr lang="fr-CA" b="1" dirty="0"/>
          </a:p>
          <a:p>
            <a:r>
              <a:rPr lang="fr-CA" dirty="0"/>
              <a:t>(Interdépendance + indépendance) </a:t>
            </a:r>
            <a:r>
              <a:rPr lang="fr-CA" b="1" dirty="0"/>
              <a:t>				≈ autonomie</a:t>
            </a:r>
          </a:p>
          <a:p>
            <a:endParaRPr lang="fr-CA" dirty="0"/>
          </a:p>
        </p:txBody>
      </p:sp>
      <p:graphicFrame>
        <p:nvGraphicFramePr>
          <p:cNvPr id="5" name="Espace réservé du contenu 4">
            <a:extLst>
              <a:ext uri="{FF2B5EF4-FFF2-40B4-BE49-F238E27FC236}">
                <a16:creationId xmlns="" xmlns:a16="http://schemas.microsoft.com/office/drawing/2014/main" id="{827EABF5-AE16-48DF-8CBC-84F46CB07989}"/>
              </a:ext>
            </a:extLst>
          </p:cNvPr>
          <p:cNvGraphicFramePr>
            <a:graphicFrameLocks noGrp="1" noChangeAspect="1"/>
          </p:cNvGraphicFramePr>
          <p:nvPr>
            <p:ph sz="half" idx="2"/>
            <p:extLst>
              <p:ext uri="{D42A27DB-BD31-4B8C-83A1-F6EECF244321}">
                <p14:modId xmlns:p14="http://schemas.microsoft.com/office/powerpoint/2010/main" val="1897290825"/>
              </p:ext>
            </p:extLst>
          </p:nvPr>
        </p:nvGraphicFramePr>
        <p:xfrm>
          <a:off x="6299200" y="1717358"/>
          <a:ext cx="6055360" cy="4567872"/>
        </p:xfrm>
        <a:graphic>
          <a:graphicData uri="http://schemas.openxmlformats.org/presentationml/2006/ole">
            <mc:AlternateContent xmlns:mc="http://schemas.openxmlformats.org/markup-compatibility/2006">
              <mc:Choice xmlns:v="urn:schemas-microsoft-com:vml" Requires="v">
                <p:oleObj spid="_x0000_s21634" name="Acrobat Document" r:id="rId4" imgW="10053360" imgH="7772400" progId="AcroExch.Document.DC">
                  <p:embed/>
                </p:oleObj>
              </mc:Choice>
              <mc:Fallback>
                <p:oleObj name="Acrobat Document" r:id="rId4" imgW="10053360" imgH="7772400" progId="AcroExch.Document.DC">
                  <p:embed/>
                  <p:pic>
                    <p:nvPicPr>
                      <p:cNvPr id="4" name="Obje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9200" y="1717358"/>
                        <a:ext cx="6055360" cy="4567872"/>
                      </a:xfrm>
                      <a:prstGeom prst="rect">
                        <a:avLst/>
                      </a:prstGeom>
                      <a:noFill/>
                      <a:extLst/>
                    </p:spPr>
                  </p:pic>
                </p:oleObj>
              </mc:Fallback>
            </mc:AlternateContent>
          </a:graphicData>
        </a:graphic>
      </p:graphicFrame>
    </p:spTree>
    <p:extLst>
      <p:ext uri="{BB962C8B-B14F-4D97-AF65-F5344CB8AC3E}">
        <p14:creationId xmlns:p14="http://schemas.microsoft.com/office/powerpoint/2010/main" val="6546698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74760" y="2276873"/>
            <a:ext cx="4413729" cy="2924095"/>
          </a:xfrm>
        </p:spPr>
      </p:pic>
      <p:grpSp>
        <p:nvGrpSpPr>
          <p:cNvPr id="6" name="Groupe 5"/>
          <p:cNvGrpSpPr/>
          <p:nvPr/>
        </p:nvGrpSpPr>
        <p:grpSpPr>
          <a:xfrm>
            <a:off x="2289902" y="548680"/>
            <a:ext cx="7766538" cy="1143000"/>
            <a:chOff x="370374" y="0"/>
            <a:chExt cx="7766538" cy="1143000"/>
          </a:xfrm>
        </p:grpSpPr>
        <p:sp>
          <p:nvSpPr>
            <p:cNvPr id="7" name="Rectangle à coins arrondis 6"/>
            <p:cNvSpPr/>
            <p:nvPr/>
          </p:nvSpPr>
          <p:spPr>
            <a:xfrm>
              <a:off x="370374" y="0"/>
              <a:ext cx="7766538" cy="1143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angle 7"/>
            <p:cNvSpPr/>
            <p:nvPr/>
          </p:nvSpPr>
          <p:spPr>
            <a:xfrm>
              <a:off x="426171" y="55797"/>
              <a:ext cx="7654944" cy="10314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fr-CA" sz="4000" dirty="0"/>
                <a:t>Dialectique anode-cathode</a:t>
              </a:r>
              <a:br>
                <a:rPr lang="fr-CA" sz="4000" dirty="0"/>
              </a:br>
              <a:r>
                <a:rPr lang="fr-CA" sz="4000" dirty="0"/>
                <a:t>Les 3 inter </a:t>
              </a:r>
            </a:p>
          </p:txBody>
        </p:sp>
      </p:grpSp>
      <p:sp>
        <p:nvSpPr>
          <p:cNvPr id="3" name="Espace réservé du contenu 2"/>
          <p:cNvSpPr>
            <a:spLocks noGrp="1"/>
          </p:cNvSpPr>
          <p:nvPr>
            <p:ph sz="half" idx="1"/>
          </p:nvPr>
        </p:nvSpPr>
        <p:spPr>
          <a:xfrm>
            <a:off x="1981200" y="1600201"/>
            <a:ext cx="4834880" cy="4525963"/>
          </a:xfrm>
        </p:spPr>
        <p:txBody>
          <a:bodyPr>
            <a:normAutofit fontScale="25000" lnSpcReduction="20000"/>
          </a:bodyPr>
          <a:lstStyle/>
          <a:p>
            <a:pPr marL="0" indent="0">
              <a:buNone/>
            </a:pPr>
            <a:endParaRPr lang="fr-CA" b="1" dirty="0"/>
          </a:p>
          <a:p>
            <a:pPr marL="0" indent="0">
              <a:buNone/>
            </a:pPr>
            <a:endParaRPr lang="fr-CA" sz="5500" b="1" dirty="0"/>
          </a:p>
          <a:p>
            <a:pPr marL="0" indent="0">
              <a:buNone/>
            </a:pPr>
            <a:r>
              <a:rPr lang="fr-CA" sz="8000" b="1" dirty="0"/>
              <a:t>Interobjectivité </a:t>
            </a:r>
            <a:r>
              <a:rPr lang="fr-CA" sz="8000" dirty="0">
                <a:sym typeface="Symbol"/>
              </a:rPr>
              <a:t> </a:t>
            </a:r>
          </a:p>
          <a:p>
            <a:pPr marL="0" indent="0">
              <a:buNone/>
            </a:pPr>
            <a:r>
              <a:rPr lang="fr-CA" sz="6400" dirty="0">
                <a:sym typeface="Symbol"/>
              </a:rPr>
              <a:t>       ≈ stabilité de la matière  </a:t>
            </a:r>
            <a:r>
              <a:rPr lang="fr-CA" sz="6400" dirty="0">
                <a:solidFill>
                  <a:srgbClr val="FF0000"/>
                </a:solidFill>
                <a:sym typeface="Symbol"/>
              </a:rPr>
              <a:t>≈ </a:t>
            </a:r>
            <a:r>
              <a:rPr lang="fr-CA" sz="7200" dirty="0">
                <a:solidFill>
                  <a:srgbClr val="FF0000"/>
                </a:solidFill>
                <a:sym typeface="Symbol"/>
              </a:rPr>
              <a:t>boson  de Higg</a:t>
            </a:r>
            <a:r>
              <a:rPr lang="fr-CA" sz="6400" dirty="0">
                <a:solidFill>
                  <a:srgbClr val="FF0000"/>
                </a:solidFill>
                <a:sym typeface="Symbol"/>
              </a:rPr>
              <a:t>			</a:t>
            </a:r>
          </a:p>
          <a:p>
            <a:pPr marL="0" indent="0">
              <a:buNone/>
            </a:pPr>
            <a:r>
              <a:rPr lang="fr-CA" sz="6400" dirty="0">
                <a:sym typeface="Symbol"/>
              </a:rPr>
              <a:t>       </a:t>
            </a:r>
            <a:r>
              <a:rPr lang="fr-CA" sz="6400" dirty="0"/>
              <a:t>≈</a:t>
            </a:r>
            <a:r>
              <a:rPr lang="fr-CA" sz="6400" dirty="0">
                <a:solidFill>
                  <a:srgbClr val="FF0000"/>
                </a:solidFill>
              </a:rPr>
              <a:t> antagonisme  </a:t>
            </a:r>
            <a:r>
              <a:rPr lang="fr-CA" sz="6400" dirty="0"/>
              <a:t>Anode – Cathode</a:t>
            </a:r>
          </a:p>
          <a:p>
            <a:pPr marL="0" indent="0">
              <a:buNone/>
            </a:pPr>
            <a:endParaRPr lang="fr-CA" sz="6400" dirty="0">
              <a:sym typeface="Symbol"/>
            </a:endParaRPr>
          </a:p>
          <a:p>
            <a:pPr marL="0" indent="0">
              <a:buNone/>
            </a:pPr>
            <a:endParaRPr lang="fr-CA" sz="6400" dirty="0">
              <a:sym typeface="Symbol"/>
            </a:endParaRPr>
          </a:p>
          <a:p>
            <a:pPr marL="0" indent="0">
              <a:buNone/>
            </a:pPr>
            <a:r>
              <a:rPr lang="fr-CA" sz="6400" b="1" dirty="0">
                <a:sym typeface="Symbol"/>
              </a:rPr>
              <a:t>I</a:t>
            </a:r>
            <a:r>
              <a:rPr lang="fr-CA" sz="8000" b="1" dirty="0">
                <a:sym typeface="Symbol"/>
              </a:rPr>
              <a:t>nterdépendance </a:t>
            </a:r>
            <a:r>
              <a:rPr lang="fr-CA" sz="6400" b="1" dirty="0">
                <a:sym typeface="Symbol"/>
              </a:rPr>
              <a:t> </a:t>
            </a:r>
          </a:p>
          <a:p>
            <a:pPr marL="0" indent="0">
              <a:buNone/>
            </a:pPr>
            <a:r>
              <a:rPr lang="fr-CA" sz="6400" dirty="0">
                <a:sym typeface="Symbol"/>
              </a:rPr>
              <a:t>      ≈ 2 ≈ autonomie locale +</a:t>
            </a:r>
            <a:r>
              <a:rPr lang="fr-CA" sz="6400" b="1" dirty="0">
                <a:sym typeface="Symbol"/>
              </a:rPr>
              <a:t> </a:t>
            </a:r>
            <a:r>
              <a:rPr lang="fr-CA" sz="8000" b="1" dirty="0">
                <a:sym typeface="Symbol"/>
              </a:rPr>
              <a:t>cohérence </a:t>
            </a:r>
            <a:r>
              <a:rPr lang="fr-CA" sz="6400" dirty="0">
                <a:sym typeface="Symbol"/>
              </a:rPr>
              <a:t>globale</a:t>
            </a:r>
          </a:p>
          <a:p>
            <a:pPr marL="0" indent="0">
              <a:buNone/>
            </a:pPr>
            <a:r>
              <a:rPr lang="fr-CA" sz="6400" b="1" dirty="0">
                <a:sym typeface="Symbol"/>
              </a:rPr>
              <a:t>     </a:t>
            </a:r>
            <a:r>
              <a:rPr lang="fr-CA" sz="6400" dirty="0"/>
              <a:t> ≈ interobjectivité + intersubjectivité</a:t>
            </a:r>
            <a:endParaRPr lang="fr-CA" sz="6400" b="1" dirty="0">
              <a:sym typeface="Symbol"/>
            </a:endParaRPr>
          </a:p>
          <a:p>
            <a:pPr marL="0" indent="0">
              <a:buNone/>
            </a:pPr>
            <a:endParaRPr lang="fr-CA" sz="6400" b="1" dirty="0">
              <a:sym typeface="Symbol"/>
            </a:endParaRPr>
          </a:p>
          <a:p>
            <a:pPr marL="0" indent="0">
              <a:buNone/>
            </a:pPr>
            <a:endParaRPr lang="fr-CA" sz="6400" b="1" dirty="0">
              <a:sym typeface="Symbol"/>
            </a:endParaRPr>
          </a:p>
          <a:p>
            <a:pPr marL="0" indent="0">
              <a:buNone/>
            </a:pPr>
            <a:r>
              <a:rPr lang="fr-CA" sz="8000" b="1" dirty="0">
                <a:sym typeface="Symbol"/>
              </a:rPr>
              <a:t>Intersubjectivité</a:t>
            </a:r>
          </a:p>
          <a:p>
            <a:pPr marL="0" indent="0">
              <a:buNone/>
            </a:pPr>
            <a:r>
              <a:rPr lang="fr-CA" sz="6400" dirty="0">
                <a:sym typeface="Symbol"/>
              </a:rPr>
              <a:t>      ≈ </a:t>
            </a:r>
            <a:r>
              <a:rPr lang="fr-CA" sz="6400" dirty="0">
                <a:solidFill>
                  <a:srgbClr val="FF0000"/>
                </a:solidFill>
                <a:sym typeface="Symbol"/>
              </a:rPr>
              <a:t>complémentarité</a:t>
            </a:r>
            <a:r>
              <a:rPr lang="fr-CA" sz="6400" dirty="0">
                <a:sym typeface="Symbol"/>
              </a:rPr>
              <a:t>   Anode + Cathode</a:t>
            </a:r>
          </a:p>
          <a:p>
            <a:pPr marL="0" indent="0">
              <a:buNone/>
            </a:pPr>
            <a:r>
              <a:rPr lang="fr-CA" sz="6400" dirty="0">
                <a:sym typeface="Symbol"/>
              </a:rPr>
              <a:t>      ≈ autonomie locale +</a:t>
            </a:r>
            <a:r>
              <a:rPr lang="fr-CA" sz="6400" b="1" dirty="0">
                <a:sym typeface="Symbol"/>
              </a:rPr>
              <a:t> </a:t>
            </a:r>
            <a:r>
              <a:rPr lang="fr-CA" sz="8000" b="1" dirty="0">
                <a:sym typeface="Symbol"/>
              </a:rPr>
              <a:t>cohésion </a:t>
            </a:r>
            <a:r>
              <a:rPr lang="fr-CA" sz="6400" dirty="0">
                <a:sym typeface="Symbol"/>
              </a:rPr>
              <a:t>globale</a:t>
            </a:r>
          </a:p>
          <a:p>
            <a:pPr marL="457200" lvl="1" indent="0">
              <a:buNone/>
            </a:pPr>
            <a:r>
              <a:rPr lang="fr-CA" sz="6400" dirty="0">
                <a:sym typeface="Symbol"/>
              </a:rPr>
              <a:t>	  </a:t>
            </a:r>
            <a:r>
              <a:rPr lang="fr-CA" sz="6400" dirty="0"/>
              <a:t>                       ≈ </a:t>
            </a:r>
            <a:r>
              <a:rPr lang="fr-CA" sz="7200" dirty="0">
                <a:solidFill>
                  <a:srgbClr val="FF0000"/>
                </a:solidFill>
              </a:rPr>
              <a:t>effet Majorana</a:t>
            </a:r>
            <a:endParaRPr lang="fr-CA" sz="7200" dirty="0">
              <a:solidFill>
                <a:srgbClr val="FF0000"/>
              </a:solidFill>
              <a:sym typeface="Symbol"/>
            </a:endParaRPr>
          </a:p>
          <a:p>
            <a:endParaRPr lang="fr-CA" sz="6400" dirty="0">
              <a:sym typeface="Symbol"/>
            </a:endParaRPr>
          </a:p>
          <a:p>
            <a:pPr marL="0" indent="0">
              <a:buNone/>
            </a:pPr>
            <a:r>
              <a:rPr lang="fr-CA" sz="6400" dirty="0">
                <a:sym typeface="Symbol"/>
              </a:rPr>
              <a:t> 	</a:t>
            </a:r>
          </a:p>
        </p:txBody>
      </p:sp>
    </p:spTree>
    <p:extLst>
      <p:ext uri="{BB962C8B-B14F-4D97-AF65-F5344CB8AC3E}">
        <p14:creationId xmlns:p14="http://schemas.microsoft.com/office/powerpoint/2010/main" val="35422491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Correspondances </a:t>
            </a:r>
            <a:r>
              <a:rPr lang="fr-FR" dirty="0"/>
              <a:t>≈</a:t>
            </a:r>
            <a:r>
              <a:rPr lang="fr-CA" dirty="0"/>
              <a:t> équivalences vibratoires</a:t>
            </a:r>
          </a:p>
        </p:txBody>
      </p:sp>
      <p:sp>
        <p:nvSpPr>
          <p:cNvPr id="3" name="Espace réservé du contenu 2"/>
          <p:cNvSpPr>
            <a:spLocks noGrp="1"/>
          </p:cNvSpPr>
          <p:nvPr>
            <p:ph idx="1"/>
          </p:nvPr>
        </p:nvSpPr>
        <p:spPr/>
        <p:txBody>
          <a:bodyPr/>
          <a:lstStyle/>
          <a:p>
            <a:r>
              <a:rPr lang="fr-CA" b="1" dirty="0">
                <a:solidFill>
                  <a:srgbClr val="FF0000"/>
                </a:solidFill>
              </a:rPr>
              <a:t>Christ</a:t>
            </a:r>
            <a:r>
              <a:rPr lang="fr-CA" dirty="0"/>
              <a:t> </a:t>
            </a:r>
            <a:r>
              <a:rPr lang="fr-FR" dirty="0"/>
              <a:t>≈</a:t>
            </a:r>
            <a:r>
              <a:rPr lang="fr-CA" dirty="0"/>
              <a:t> Brahma </a:t>
            </a:r>
            <a:r>
              <a:rPr lang="fr-FR" dirty="0"/>
              <a:t>≈( </a:t>
            </a:r>
            <a:r>
              <a:rPr lang="fr-CA" dirty="0"/>
              <a:t>Prakriti + Shakti) ≈ Tractroide </a:t>
            </a:r>
          </a:p>
          <a:p>
            <a:endParaRPr lang="fr-CA" dirty="0"/>
          </a:p>
          <a:p>
            <a:r>
              <a:rPr lang="fr-CA" b="1" dirty="0">
                <a:solidFill>
                  <a:srgbClr val="FF0000"/>
                </a:solidFill>
              </a:rPr>
              <a:t>Antéchrist</a:t>
            </a:r>
            <a:r>
              <a:rPr lang="fr-CA" dirty="0"/>
              <a:t> </a:t>
            </a:r>
            <a:r>
              <a:rPr lang="fr-FR" dirty="0"/>
              <a:t>≈</a:t>
            </a:r>
            <a:r>
              <a:rPr lang="fr-CA" dirty="0"/>
              <a:t> Atman </a:t>
            </a:r>
            <a:r>
              <a:rPr lang="fr-FR" dirty="0"/>
              <a:t>≈ (</a:t>
            </a:r>
            <a:r>
              <a:rPr lang="fr-CA" dirty="0"/>
              <a:t>Prakriti – Shakti)≈ Tractrice</a:t>
            </a:r>
          </a:p>
          <a:p>
            <a:endParaRPr lang="fr-CA" dirty="0"/>
          </a:p>
          <a:p>
            <a:r>
              <a:rPr lang="fr-CA" dirty="0"/>
              <a:t>Christ + Antéchrist </a:t>
            </a:r>
            <a:r>
              <a:rPr lang="fr-FR" dirty="0"/>
              <a:t>≈</a:t>
            </a:r>
            <a:r>
              <a:rPr lang="fr-CA" dirty="0"/>
              <a:t> Atman + Brahma   </a:t>
            </a:r>
          </a:p>
          <a:p>
            <a:pPr marL="0" indent="0">
              <a:buNone/>
            </a:pPr>
            <a:r>
              <a:rPr lang="fr-CA" dirty="0"/>
              <a:t>                                     ≈ Aleph + Beith</a:t>
            </a:r>
          </a:p>
          <a:p>
            <a:pPr marL="0" indent="0">
              <a:buNone/>
            </a:pPr>
            <a:r>
              <a:rPr lang="fr-CA" dirty="0"/>
              <a:t>        	                         ≈ Aleph </a:t>
            </a:r>
            <a:r>
              <a:rPr lang="fr-CA" sz="2000" dirty="0">
                <a:solidFill>
                  <a:srgbClr val="FF0000"/>
                </a:solidFill>
              </a:rPr>
              <a:t>Hé</a:t>
            </a:r>
            <a:r>
              <a:rPr lang="fr-CA" dirty="0"/>
              <a:t> Beith </a:t>
            </a:r>
            <a:r>
              <a:rPr lang="fr-CA" sz="2000" dirty="0">
                <a:solidFill>
                  <a:srgbClr val="FF0000"/>
                </a:solidFill>
              </a:rPr>
              <a:t>Hé</a:t>
            </a:r>
            <a:r>
              <a:rPr lang="fr-CA" dirty="0"/>
              <a:t> </a:t>
            </a:r>
            <a:r>
              <a:rPr lang="fr-FR" dirty="0"/>
              <a:t>≈</a:t>
            </a:r>
            <a:r>
              <a:rPr lang="fr-CA" dirty="0"/>
              <a:t> Ahava </a:t>
            </a:r>
            <a:r>
              <a:rPr lang="fr-FR" dirty="0"/>
              <a:t>≈</a:t>
            </a:r>
            <a:r>
              <a:rPr lang="fr-CA" dirty="0"/>
              <a:t> Habibi </a:t>
            </a:r>
            <a:r>
              <a:rPr lang="fr-FR" dirty="0"/>
              <a:t>≈</a:t>
            </a:r>
            <a:r>
              <a:rPr lang="fr-CA" dirty="0"/>
              <a:t> Agapè</a:t>
            </a:r>
          </a:p>
          <a:p>
            <a:r>
              <a:rPr lang="fr-CA" dirty="0"/>
              <a:t>Christ – Antéchrist ≈ </a:t>
            </a:r>
            <a:r>
              <a:rPr lang="fr-CA" dirty="0">
                <a:solidFill>
                  <a:srgbClr val="FF0000"/>
                </a:solidFill>
              </a:rPr>
              <a:t>Antichrist</a:t>
            </a:r>
          </a:p>
        </p:txBody>
      </p:sp>
    </p:spTree>
    <p:extLst>
      <p:ext uri="{BB962C8B-B14F-4D97-AF65-F5344CB8AC3E}">
        <p14:creationId xmlns:p14="http://schemas.microsoft.com/office/powerpoint/2010/main" val="35242450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Paradis est un phénomène </a:t>
            </a:r>
            <a:r>
              <a:rPr lang="fr-CA" sz="3600" dirty="0"/>
              <a:t>quantique(Figuration)</a:t>
            </a:r>
            <a:br>
              <a:rPr lang="fr-CA" sz="3600" dirty="0"/>
            </a:br>
            <a:r>
              <a:rPr lang="fr-CA" sz="3600" dirty="0"/>
              <a:t>         (</a:t>
            </a:r>
            <a:r>
              <a:rPr lang="fr-CA" sz="2800" b="1" dirty="0"/>
              <a:t>tous les paradis sont équivalents vibratoires</a:t>
            </a:r>
            <a:r>
              <a:rPr lang="fr-CA" sz="3600" dirty="0"/>
              <a:t>)</a:t>
            </a:r>
          </a:p>
        </p:txBody>
      </p:sp>
      <p:sp>
        <p:nvSpPr>
          <p:cNvPr id="3" name="Espace réservé du contenu 2"/>
          <p:cNvSpPr>
            <a:spLocks noGrp="1"/>
          </p:cNvSpPr>
          <p:nvPr>
            <p:ph idx="1"/>
          </p:nvPr>
        </p:nvSpPr>
        <p:spPr/>
        <p:txBody>
          <a:bodyPr>
            <a:normAutofit fontScale="85000" lnSpcReduction="20000"/>
          </a:bodyPr>
          <a:lstStyle/>
          <a:p>
            <a:pPr marL="0" indent="0">
              <a:buNone/>
            </a:pPr>
            <a:r>
              <a:rPr lang="fr-CA" dirty="0"/>
              <a:t>      Paradis ≈ Trou Noir matière-Trou Blanc Antimatière </a:t>
            </a:r>
            <a:r>
              <a:rPr lang="fr-CA" b="1" dirty="0"/>
              <a:t> </a:t>
            </a:r>
            <a:r>
              <a:rPr lang="fr-CA" b="1" dirty="0">
                <a:solidFill>
                  <a:srgbClr val="FF0000"/>
                </a:solidFill>
              </a:rPr>
              <a:t>≈ </a:t>
            </a:r>
            <a:r>
              <a:rPr lang="fr-CA" b="1" i="1" dirty="0">
                <a:solidFill>
                  <a:srgbClr val="FF0000"/>
                </a:solidFill>
              </a:rPr>
              <a:t>imaginal amplifié</a:t>
            </a:r>
            <a:endParaRPr lang="fr-CA" i="1" dirty="0">
              <a:solidFill>
                <a:srgbClr val="FF0000"/>
              </a:solidFill>
            </a:endParaRPr>
          </a:p>
          <a:p>
            <a:pPr marL="0" indent="0">
              <a:buNone/>
            </a:pPr>
            <a:r>
              <a:rPr lang="fr-CA" dirty="0"/>
              <a:t>                    ≈ Croyance</a:t>
            </a:r>
          </a:p>
          <a:p>
            <a:pPr marL="0" indent="0">
              <a:buNone/>
            </a:pPr>
            <a:r>
              <a:rPr lang="fr-CA" dirty="0"/>
              <a:t>                    ≈ Hypnose</a:t>
            </a:r>
          </a:p>
          <a:p>
            <a:pPr marL="0" indent="0">
              <a:buNone/>
            </a:pPr>
            <a:r>
              <a:rPr lang="fr-CA" dirty="0"/>
              <a:t>                    ≈ Chamanisme</a:t>
            </a:r>
          </a:p>
          <a:p>
            <a:pPr marL="0" indent="0">
              <a:buNone/>
            </a:pPr>
            <a:r>
              <a:rPr lang="fr-CA" dirty="0"/>
              <a:t>                    ≈ Placébo - Nocébo  </a:t>
            </a:r>
          </a:p>
          <a:p>
            <a:pPr marL="0" indent="0">
              <a:buNone/>
            </a:pPr>
            <a:r>
              <a:rPr lang="fr-CA" dirty="0"/>
              <a:t>                    ≈ Cortisone </a:t>
            </a:r>
          </a:p>
          <a:p>
            <a:pPr marL="0" indent="0">
              <a:buNone/>
            </a:pPr>
            <a:r>
              <a:rPr lang="fr-CA" dirty="0"/>
              <a:t>                    ≈  Alcool </a:t>
            </a:r>
          </a:p>
          <a:p>
            <a:pPr marL="0" indent="0">
              <a:buNone/>
            </a:pPr>
            <a:r>
              <a:rPr lang="fr-CA" dirty="0"/>
              <a:t>                    ≈ Prière </a:t>
            </a:r>
            <a:r>
              <a:rPr lang="fr-CA" i="1" dirty="0"/>
              <a:t>≈ mantras ≈ mandalas </a:t>
            </a:r>
            <a:r>
              <a:rPr lang="fr-FR" dirty="0"/>
              <a:t>≈ </a:t>
            </a:r>
            <a:r>
              <a:rPr lang="fr-FR" dirty="0">
                <a:solidFill>
                  <a:srgbClr val="FF0000"/>
                </a:solidFill>
              </a:rPr>
              <a:t>idoles visuelles ou sonores</a:t>
            </a:r>
            <a:endParaRPr lang="fr-CA" dirty="0">
              <a:solidFill>
                <a:srgbClr val="FF0000"/>
              </a:solidFill>
            </a:endParaRPr>
          </a:p>
          <a:p>
            <a:pPr marL="0" indent="0">
              <a:buNone/>
            </a:pPr>
            <a:r>
              <a:rPr lang="fr-CA" dirty="0"/>
              <a:t>                    ≈ Mémoire Akashique</a:t>
            </a:r>
          </a:p>
          <a:p>
            <a:pPr marL="0" indent="0">
              <a:buNone/>
            </a:pPr>
            <a:r>
              <a:rPr lang="fr-CA" dirty="0"/>
              <a:t>                    ≈  Bardo </a:t>
            </a:r>
            <a:r>
              <a:rPr lang="fr-CA" sz="2400" dirty="0"/>
              <a:t>Thodol</a:t>
            </a:r>
            <a:r>
              <a:rPr lang="fr-CA" dirty="0"/>
              <a:t> </a:t>
            </a:r>
          </a:p>
          <a:p>
            <a:pPr marL="0" indent="0">
              <a:buNone/>
            </a:pPr>
            <a:r>
              <a:rPr lang="fr-CA" b="1" dirty="0"/>
              <a:t>                    ≈ Extase</a:t>
            </a:r>
            <a:endParaRPr lang="fr-CA" dirty="0"/>
          </a:p>
          <a:p>
            <a:endParaRPr lang="fr-CA" dirty="0"/>
          </a:p>
        </p:txBody>
      </p:sp>
    </p:spTree>
    <p:extLst>
      <p:ext uri="{BB962C8B-B14F-4D97-AF65-F5344CB8AC3E}">
        <p14:creationId xmlns:p14="http://schemas.microsoft.com/office/powerpoint/2010/main" val="16415436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A86CB43-7A17-4D85-A343-A26F1D94EA81}"/>
              </a:ext>
            </a:extLst>
          </p:cNvPr>
          <p:cNvSpPr>
            <a:spLocks noGrp="1"/>
          </p:cNvSpPr>
          <p:nvPr>
            <p:ph type="title"/>
          </p:nvPr>
        </p:nvSpPr>
        <p:spPr>
          <a:xfrm>
            <a:off x="838200" y="365124"/>
            <a:ext cx="10515600" cy="1325563"/>
          </a:xfrm>
        </p:spPr>
        <p:txBody>
          <a:bodyPr/>
          <a:lstStyle/>
          <a:p>
            <a:r>
              <a:rPr lang="fr-CA" dirty="0"/>
              <a:t>Paradis = trou noir EM, trou blanc Manomaya</a:t>
            </a:r>
            <a:br>
              <a:rPr lang="fr-CA" dirty="0"/>
            </a:br>
            <a:r>
              <a:rPr lang="fr-CA" sz="3600" dirty="0">
                <a:solidFill>
                  <a:srgbClr val="FF0000"/>
                </a:solidFill>
              </a:rPr>
              <a:t>Imaginal  amplifié, Figuration  </a:t>
            </a:r>
          </a:p>
        </p:txBody>
      </p:sp>
      <p:pic>
        <p:nvPicPr>
          <p:cNvPr id="18434" name="Picture 2" descr="C:\Users\Jean\Pictures\trous noirs trous blancs.jpg"/>
          <p:cNvPicPr>
            <a:picLocks noGrp="1" noChangeAspect="1" noChangeArrowheads="1"/>
          </p:cNvPicPr>
          <p:nvPr>
            <p:ph sz="half" idx="1"/>
          </p:nvPr>
        </p:nvPicPr>
        <p:blipFill rotWithShape="1">
          <a:blip r:embed="rId3" cstate="print">
            <a:extLst>
              <a:ext uri="{28A0092B-C50C-407E-A947-70E740481C1C}">
                <a14:useLocalDpi xmlns:a14="http://schemas.microsoft.com/office/drawing/2010/main" val="0"/>
              </a:ext>
            </a:extLst>
          </a:blip>
          <a:stretch/>
        </p:blipFill>
        <p:spPr bwMode="auto">
          <a:xfrm>
            <a:off x="297362" y="1690687"/>
            <a:ext cx="5475987" cy="8341090"/>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contenu 4">
            <a:extLst>
              <a:ext uri="{FF2B5EF4-FFF2-40B4-BE49-F238E27FC236}">
                <a16:creationId xmlns="" xmlns:a16="http://schemas.microsoft.com/office/drawing/2014/main" id="{628F08A4-D2C0-4E1F-9541-2761FA315034}"/>
              </a:ext>
            </a:extLst>
          </p:cNvPr>
          <p:cNvSpPr>
            <a:spLocks noGrp="1"/>
          </p:cNvSpPr>
          <p:nvPr>
            <p:ph sz="half" idx="2"/>
          </p:nvPr>
        </p:nvSpPr>
        <p:spPr>
          <a:xfrm>
            <a:off x="6823953" y="1759547"/>
            <a:ext cx="5181600" cy="4354285"/>
          </a:xfrm>
        </p:spPr>
        <p:txBody>
          <a:bodyPr>
            <a:normAutofit fontScale="55000" lnSpcReduction="20000"/>
          </a:bodyPr>
          <a:lstStyle/>
          <a:p>
            <a:r>
              <a:rPr lang="fr-CA" sz="4600" dirty="0"/>
              <a:t>Paradis </a:t>
            </a:r>
          </a:p>
          <a:p>
            <a:r>
              <a:rPr lang="fr-CA" sz="4600" dirty="0"/>
              <a:t>Hypnose</a:t>
            </a:r>
          </a:p>
          <a:p>
            <a:r>
              <a:rPr lang="fr-CA" sz="4600" dirty="0"/>
              <a:t>croyance  </a:t>
            </a:r>
          </a:p>
          <a:p>
            <a:r>
              <a:rPr lang="fr-CA" sz="4600" dirty="0"/>
              <a:t>Alcool, cortisone</a:t>
            </a:r>
          </a:p>
          <a:p>
            <a:r>
              <a:rPr lang="fr-CA" sz="4600" dirty="0"/>
              <a:t>Prière</a:t>
            </a:r>
          </a:p>
          <a:p>
            <a:r>
              <a:rPr lang="fr-CA" sz="4600" dirty="0"/>
              <a:t>Placébo- nocébo</a:t>
            </a:r>
          </a:p>
          <a:p>
            <a:r>
              <a:rPr lang="fr-CA" sz="4600" dirty="0"/>
              <a:t>Idolâtrie visuelle ou sonore</a:t>
            </a:r>
          </a:p>
          <a:p>
            <a:r>
              <a:rPr lang="fr-CA" sz="4600" dirty="0"/>
              <a:t>Chamanisme</a:t>
            </a:r>
          </a:p>
          <a:p>
            <a:r>
              <a:rPr lang="fr-CA" sz="4600" dirty="0"/>
              <a:t>Mémoire </a:t>
            </a:r>
            <a:r>
              <a:rPr lang="fr-CA" sz="4600" dirty="0" err="1"/>
              <a:t>akashique</a:t>
            </a:r>
            <a:endParaRPr lang="fr-CA" sz="4600" dirty="0"/>
          </a:p>
          <a:p>
            <a:r>
              <a:rPr lang="fr-CA" sz="4600" dirty="0"/>
              <a:t>Bardo Thodol</a:t>
            </a:r>
          </a:p>
          <a:p>
            <a:r>
              <a:rPr lang="fr-CA" sz="4600" dirty="0"/>
              <a:t>Extase</a:t>
            </a:r>
          </a:p>
          <a:p>
            <a:endParaRPr lang="fr-CA" sz="4600" dirty="0"/>
          </a:p>
          <a:p>
            <a:endParaRPr lang="fr-CA" dirty="0"/>
          </a:p>
        </p:txBody>
      </p:sp>
      <p:sp>
        <p:nvSpPr>
          <p:cNvPr id="4" name="Espace réservé du texte 3">
            <a:extLst>
              <a:ext uri="{FF2B5EF4-FFF2-40B4-BE49-F238E27FC236}">
                <a16:creationId xmlns="" xmlns:a16="http://schemas.microsoft.com/office/drawing/2014/main" id="{9B453C50-7617-49B7-82F8-5B2D30AD2C04}"/>
              </a:ext>
            </a:extLst>
          </p:cNvPr>
          <p:cNvSpPr>
            <a:spLocks noGrp="1"/>
          </p:cNvSpPr>
          <p:nvPr>
            <p:ph type="body" sz="quarter" idx="4294967295"/>
          </p:nvPr>
        </p:nvSpPr>
        <p:spPr>
          <a:xfrm>
            <a:off x="6030687" y="1690687"/>
            <a:ext cx="6161314" cy="5167313"/>
          </a:xfrm>
        </p:spPr>
        <p:txBody>
          <a:bodyPr/>
          <a:lstStyle/>
          <a:p>
            <a:pPr marL="0" indent="0">
              <a:buNone/>
            </a:pPr>
            <a:r>
              <a:rPr lang="fr-CA" dirty="0"/>
              <a:t> </a:t>
            </a:r>
          </a:p>
        </p:txBody>
      </p:sp>
    </p:spTree>
    <p:extLst>
      <p:ext uri="{BB962C8B-B14F-4D97-AF65-F5344CB8AC3E}">
        <p14:creationId xmlns:p14="http://schemas.microsoft.com/office/powerpoint/2010/main" val="3018214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Messagers</a:t>
            </a:r>
          </a:p>
        </p:txBody>
      </p:sp>
      <p:sp>
        <p:nvSpPr>
          <p:cNvPr id="3" name="Espace réservé du contenu 2"/>
          <p:cNvSpPr>
            <a:spLocks noGrp="1"/>
          </p:cNvSpPr>
          <p:nvPr>
            <p:ph idx="1"/>
          </p:nvPr>
        </p:nvSpPr>
        <p:spPr/>
        <p:txBody>
          <a:bodyPr>
            <a:normAutofit lnSpcReduction="10000"/>
          </a:bodyPr>
          <a:lstStyle/>
          <a:p>
            <a:r>
              <a:rPr lang="fr-CA" b="1" dirty="0">
                <a:solidFill>
                  <a:srgbClr val="FF0000"/>
                </a:solidFill>
              </a:rPr>
              <a:t>Messie ≈ Numérique</a:t>
            </a:r>
          </a:p>
          <a:p>
            <a:pPr marL="0" indent="0">
              <a:buNone/>
            </a:pPr>
            <a:r>
              <a:rPr lang="fr-CA" dirty="0"/>
              <a:t>             ≈ ampleur séparatrice ≈ J</a:t>
            </a:r>
            <a:r>
              <a:rPr lang="fr-CA" b="1" dirty="0"/>
              <a:t>oshua</a:t>
            </a:r>
            <a:r>
              <a:rPr lang="fr-CA" dirty="0"/>
              <a:t> ≈ Antéchrist</a:t>
            </a:r>
          </a:p>
          <a:p>
            <a:r>
              <a:rPr lang="fr-CA" b="1" dirty="0">
                <a:solidFill>
                  <a:srgbClr val="FF0000"/>
                </a:solidFill>
              </a:rPr>
              <a:t>Retour du messie ≈ Analogique </a:t>
            </a:r>
          </a:p>
          <a:p>
            <a:pPr marL="0" indent="0">
              <a:buNone/>
            </a:pPr>
            <a:r>
              <a:rPr lang="fr-CA" dirty="0"/>
              <a:t>                ≈ intensité intégratrice ≈ </a:t>
            </a:r>
            <a:r>
              <a:rPr lang="fr-CA" b="1" dirty="0"/>
              <a:t>Jéshuah</a:t>
            </a:r>
            <a:r>
              <a:rPr lang="fr-CA" dirty="0"/>
              <a:t> ≈ Christ</a:t>
            </a:r>
          </a:p>
          <a:p>
            <a:pPr marL="0" indent="0">
              <a:buNone/>
            </a:pPr>
            <a:r>
              <a:rPr lang="fr-CA" dirty="0"/>
              <a:t>  </a:t>
            </a:r>
            <a:r>
              <a:rPr lang="fr-CA" b="1" dirty="0"/>
              <a:t>Messie + Retour du Messie </a:t>
            </a:r>
            <a:r>
              <a:rPr lang="fr-CA" dirty="0"/>
              <a:t>≈ </a:t>
            </a:r>
            <a:r>
              <a:rPr lang="fr-CA" dirty="0">
                <a:solidFill>
                  <a:srgbClr val="FF0000"/>
                </a:solidFill>
              </a:rPr>
              <a:t>Tractroide </a:t>
            </a:r>
          </a:p>
          <a:p>
            <a:pPr marL="0" indent="0">
              <a:buNone/>
            </a:pPr>
            <a:r>
              <a:rPr lang="fr-CA" sz="2400" dirty="0"/>
              <a:t>                                                         ≈ (</a:t>
            </a:r>
            <a:r>
              <a:rPr lang="fr-CA" sz="2400" b="1" dirty="0"/>
              <a:t>Processus Christique</a:t>
            </a:r>
            <a:r>
              <a:rPr lang="fr-CA" sz="2400" dirty="0"/>
              <a:t> non local)</a:t>
            </a:r>
          </a:p>
          <a:p>
            <a:pPr marL="0" indent="0">
              <a:buNone/>
            </a:pPr>
            <a:r>
              <a:rPr lang="fr-CA" b="1" dirty="0"/>
              <a:t>  Messie – Retour du Messie </a:t>
            </a:r>
            <a:r>
              <a:rPr lang="fr-CA" dirty="0"/>
              <a:t>≈ </a:t>
            </a:r>
            <a:r>
              <a:rPr lang="fr-CA" dirty="0">
                <a:solidFill>
                  <a:srgbClr val="FF0000"/>
                </a:solidFill>
              </a:rPr>
              <a:t>Tractrice</a:t>
            </a:r>
          </a:p>
          <a:p>
            <a:pPr marL="0" indent="0">
              <a:buNone/>
            </a:pPr>
            <a:r>
              <a:rPr lang="fr-CA" dirty="0"/>
              <a:t>      Le retour du Messie n’est pas un évènement temporel (historique)</a:t>
            </a:r>
          </a:p>
          <a:p>
            <a:pPr marL="0" indent="0">
              <a:buNone/>
            </a:pPr>
            <a:r>
              <a:rPr lang="fr-CA" dirty="0"/>
              <a:t>      C’est un processus cellulaire non local, </a:t>
            </a:r>
            <a:r>
              <a:rPr lang="fr-CA" dirty="0">
                <a:solidFill>
                  <a:srgbClr val="FF0000"/>
                </a:solidFill>
              </a:rPr>
              <a:t>démodulation</a:t>
            </a:r>
          </a:p>
        </p:txBody>
      </p:sp>
    </p:spTree>
    <p:extLst>
      <p:ext uri="{BB962C8B-B14F-4D97-AF65-F5344CB8AC3E}">
        <p14:creationId xmlns:p14="http://schemas.microsoft.com/office/powerpoint/2010/main" val="21312754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       Corps subtils</a:t>
            </a:r>
          </a:p>
        </p:txBody>
      </p:sp>
      <p:sp>
        <p:nvSpPr>
          <p:cNvPr id="3" name="Espace réservé du contenu 2"/>
          <p:cNvSpPr>
            <a:spLocks noGrp="1"/>
          </p:cNvSpPr>
          <p:nvPr>
            <p:ph idx="1"/>
          </p:nvPr>
        </p:nvSpPr>
        <p:spPr>
          <a:xfrm>
            <a:off x="1469379" y="1405467"/>
            <a:ext cx="10515600" cy="5452533"/>
          </a:xfrm>
        </p:spPr>
        <p:txBody>
          <a:bodyPr>
            <a:normAutofit fontScale="92500" lnSpcReduction="20000"/>
          </a:bodyPr>
          <a:lstStyle/>
          <a:p>
            <a:r>
              <a:rPr lang="fr-CA" dirty="0"/>
              <a:t>Corps de Bouddha ≈ interdépendance ≈ 4D + 4K+</a:t>
            </a:r>
            <a:r>
              <a:rPr lang="fr-FR" dirty="0"/>
              <a:t> ≈ hologramme</a:t>
            </a:r>
            <a:endParaRPr lang="fr-CA" dirty="0"/>
          </a:p>
          <a:p>
            <a:pPr marL="0" indent="0">
              <a:buNone/>
            </a:pPr>
            <a:endParaRPr lang="fr-CA" dirty="0"/>
          </a:p>
          <a:p>
            <a:r>
              <a:rPr lang="fr-CA" dirty="0"/>
              <a:t> Corps Taoïste ≈ intersubjectivité ≈ Bande de Moebius </a:t>
            </a:r>
            <a:r>
              <a:rPr lang="fr-FR" dirty="0"/>
              <a:t>≈ holon</a:t>
            </a:r>
            <a:endParaRPr lang="fr-CA" dirty="0"/>
          </a:p>
          <a:p>
            <a:endParaRPr lang="fr-CA" dirty="0"/>
          </a:p>
          <a:p>
            <a:r>
              <a:rPr lang="fr-CA" dirty="0"/>
              <a:t>Corps Christique ≈ intersubjectivité ≈ Bande de Moebius </a:t>
            </a:r>
            <a:r>
              <a:rPr lang="fr-FR" dirty="0"/>
              <a:t>≈ holon</a:t>
            </a:r>
            <a:endParaRPr lang="fr-CA" dirty="0"/>
          </a:p>
          <a:p>
            <a:r>
              <a:rPr lang="fr-CA" dirty="0"/>
              <a:t>                              ≈ Soufi </a:t>
            </a:r>
          </a:p>
          <a:p>
            <a:pPr marL="0" indent="0">
              <a:buNone/>
            </a:pPr>
            <a:endParaRPr lang="fr-CA" dirty="0"/>
          </a:p>
          <a:p>
            <a:r>
              <a:rPr lang="fr-CA" dirty="0"/>
              <a:t>Corps Glorieux ≈ intersubjectivité ≈ Bande de Moebius </a:t>
            </a:r>
            <a:r>
              <a:rPr lang="fr-FR" dirty="0"/>
              <a:t>≈ holon</a:t>
            </a:r>
            <a:endParaRPr lang="fr-CA" dirty="0"/>
          </a:p>
          <a:p>
            <a:pPr marL="0" indent="0">
              <a:buNone/>
            </a:pPr>
            <a:r>
              <a:rPr lang="fr-CA" dirty="0"/>
              <a:t>                             ≠  </a:t>
            </a:r>
            <a:r>
              <a:rPr lang="fr-CA" b="1" dirty="0"/>
              <a:t>Distorsion espace-temps </a:t>
            </a:r>
            <a:r>
              <a:rPr lang="fr-CA" dirty="0"/>
              <a:t>≈ Êtres de lumière </a:t>
            </a:r>
          </a:p>
          <a:p>
            <a:pPr marL="0" indent="0">
              <a:buNone/>
            </a:pPr>
            <a:r>
              <a:rPr lang="fr-CA" dirty="0"/>
              <a:t>                                           ≈ Hiérophanies ( apparitions )(sainteté)</a:t>
            </a:r>
          </a:p>
          <a:p>
            <a:pPr marL="0" indent="0">
              <a:buNone/>
            </a:pPr>
            <a:r>
              <a:rPr lang="fr-CA" dirty="0"/>
              <a:t>                                           ≈ Mirages, cauchemars, utopies, chimères</a:t>
            </a:r>
          </a:p>
          <a:p>
            <a:pPr marL="0" indent="0">
              <a:buNone/>
            </a:pPr>
            <a:r>
              <a:rPr lang="fr-CA" dirty="0"/>
              <a:t>		                   </a:t>
            </a:r>
            <a:r>
              <a:rPr lang="fr-CA" b="1" dirty="0"/>
              <a:t>≈ </a:t>
            </a:r>
            <a:r>
              <a:rPr lang="fr-CA" dirty="0"/>
              <a:t>syndrome post-traumatique, LSD</a:t>
            </a:r>
          </a:p>
          <a:p>
            <a:pPr marL="0" indent="0">
              <a:buNone/>
            </a:pPr>
            <a:r>
              <a:rPr lang="fr-CA" i="1" dirty="0"/>
              <a:t>                                           ≈ transhumanisme</a:t>
            </a:r>
            <a:endParaRPr lang="fr-CA" dirty="0"/>
          </a:p>
          <a:p>
            <a:pPr marL="0" indent="0">
              <a:buNone/>
            </a:pPr>
            <a:endParaRPr lang="fr-CA" dirty="0"/>
          </a:p>
        </p:txBody>
      </p:sp>
    </p:spTree>
    <p:extLst>
      <p:ext uri="{BB962C8B-B14F-4D97-AF65-F5344CB8AC3E}">
        <p14:creationId xmlns:p14="http://schemas.microsoft.com/office/powerpoint/2010/main" val="1492562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2133" y="466725"/>
            <a:ext cx="10515600" cy="1325563"/>
          </a:xfrm>
        </p:spPr>
        <p:txBody>
          <a:bodyPr>
            <a:normAutofit fontScale="90000"/>
          </a:bodyPr>
          <a:lstStyle/>
          <a:p>
            <a:r>
              <a:rPr lang="fr-CA" dirty="0"/>
              <a:t>Équivalences biosémantiques Continu-Discontinu</a:t>
            </a:r>
            <a:br>
              <a:rPr lang="fr-CA" dirty="0"/>
            </a:br>
            <a:r>
              <a:rPr lang="fr-CA" sz="1800" dirty="0"/>
              <a:t>                                             ( </a:t>
            </a:r>
            <a:r>
              <a:rPr lang="fr-CA" sz="1800" b="1" i="1" dirty="0"/>
              <a:t>LE </a:t>
            </a:r>
            <a:r>
              <a:rPr lang="fr-CA" sz="1400" b="1" i="1" dirty="0"/>
              <a:t>SIGNE</a:t>
            </a:r>
            <a:r>
              <a:rPr lang="fr-CA" sz="1400" i="1" dirty="0"/>
              <a:t> </a:t>
            </a:r>
            <a:r>
              <a:rPr lang="fr-CA" sz="1400" b="1" dirty="0">
                <a:solidFill>
                  <a:srgbClr val="FF0000"/>
                </a:solidFill>
              </a:rPr>
              <a:t>+</a:t>
            </a:r>
            <a:r>
              <a:rPr lang="fr-CA" sz="1400" b="1" dirty="0"/>
              <a:t> </a:t>
            </a:r>
            <a:r>
              <a:rPr lang="fr-CA" sz="1400" i="1" dirty="0"/>
              <a:t>≈ </a:t>
            </a:r>
            <a:r>
              <a:rPr lang="fr-CA" sz="1400" b="1" i="1" dirty="0"/>
              <a:t>COMPLÉMENTARITÉ</a:t>
            </a:r>
            <a:r>
              <a:rPr lang="fr-CA" sz="1800" b="1" i="1" dirty="0"/>
              <a:t>,      Le signe </a:t>
            </a:r>
            <a:r>
              <a:rPr lang="fr-CA" sz="1800" dirty="0">
                <a:solidFill>
                  <a:srgbClr val="FF0000"/>
                </a:solidFill>
              </a:rPr>
              <a:t>−</a:t>
            </a:r>
            <a:r>
              <a:rPr lang="fr-CA" sz="1800" b="1" dirty="0"/>
              <a:t> </a:t>
            </a:r>
            <a:r>
              <a:rPr lang="fr-CA" sz="1800" i="1" dirty="0"/>
              <a:t>≈  </a:t>
            </a:r>
            <a:r>
              <a:rPr lang="fr-CA" sz="1800" b="1" i="1" dirty="0"/>
              <a:t>antagonisme</a:t>
            </a:r>
            <a:r>
              <a:rPr lang="fr-CA" sz="1800" i="1" dirty="0"/>
              <a:t>)</a:t>
            </a:r>
            <a:endParaRPr lang="fr-CA" sz="1800" dirty="0"/>
          </a:p>
        </p:txBody>
      </p:sp>
      <p:sp>
        <p:nvSpPr>
          <p:cNvPr id="3" name="Espace réservé du contenu 2"/>
          <p:cNvSpPr>
            <a:spLocks noGrp="1"/>
          </p:cNvSpPr>
          <p:nvPr>
            <p:ph idx="1"/>
          </p:nvPr>
        </p:nvSpPr>
        <p:spPr>
          <a:xfrm>
            <a:off x="838200" y="2313830"/>
            <a:ext cx="10515600" cy="4137770"/>
          </a:xfrm>
        </p:spPr>
        <p:txBody>
          <a:bodyPr>
            <a:normAutofit fontScale="92500" lnSpcReduction="20000"/>
          </a:bodyPr>
          <a:lstStyle/>
          <a:p>
            <a:r>
              <a:rPr lang="fr-CA" b="1" dirty="0"/>
              <a:t>Continu </a:t>
            </a:r>
            <a:r>
              <a:rPr lang="fr-CA" i="1" dirty="0">
                <a:solidFill>
                  <a:srgbClr val="FF0000"/>
                </a:solidFill>
              </a:rPr>
              <a:t>≈ </a:t>
            </a:r>
            <a:r>
              <a:rPr lang="fr-CA" dirty="0">
                <a:solidFill>
                  <a:srgbClr val="FF0000"/>
                </a:solidFill>
              </a:rPr>
              <a:t>Analogique </a:t>
            </a:r>
            <a:r>
              <a:rPr lang="fr-CA" dirty="0"/>
              <a:t>≈ champ ≈ Sphère ≈ Non Local </a:t>
            </a:r>
            <a:r>
              <a:rPr lang="fr-CA" i="1" dirty="0"/>
              <a:t>≈  ouvert </a:t>
            </a:r>
            <a:r>
              <a:rPr lang="fr-CA" b="1" dirty="0"/>
              <a:t>≈  Yang</a:t>
            </a:r>
            <a:r>
              <a:rPr lang="fr-CA" b="1" dirty="0">
                <a:solidFill>
                  <a:srgbClr val="FF0000"/>
                </a:solidFill>
              </a:rPr>
              <a:t> –</a:t>
            </a:r>
            <a:endParaRPr lang="fr-CA" i="1" dirty="0">
              <a:solidFill>
                <a:srgbClr val="FF0000"/>
              </a:solidFill>
            </a:endParaRPr>
          </a:p>
          <a:p>
            <a:pPr marL="0" indent="0">
              <a:buNone/>
            </a:pPr>
            <a:r>
              <a:rPr lang="fr-CA" i="1" dirty="0"/>
              <a:t>                  ≠ </a:t>
            </a:r>
            <a:r>
              <a:rPr lang="fr-CA" dirty="0"/>
              <a:t>Intensité</a:t>
            </a:r>
          </a:p>
          <a:p>
            <a:r>
              <a:rPr lang="fr-CA" b="1" dirty="0"/>
              <a:t>Discontinu</a:t>
            </a:r>
            <a:r>
              <a:rPr lang="fr-CA" i="1" dirty="0"/>
              <a:t> ≈ </a:t>
            </a:r>
            <a:r>
              <a:rPr lang="fr-CA" dirty="0">
                <a:solidFill>
                  <a:srgbClr val="FF0000"/>
                </a:solidFill>
              </a:rPr>
              <a:t>Numérique </a:t>
            </a:r>
            <a:r>
              <a:rPr lang="fr-CA" dirty="0"/>
              <a:t>≈ particule ≈ Cube ≈ Local </a:t>
            </a:r>
            <a:r>
              <a:rPr lang="fr-CA" i="1" dirty="0"/>
              <a:t>≈  fermé </a:t>
            </a:r>
            <a:r>
              <a:rPr lang="fr-CA" b="1" dirty="0"/>
              <a:t>≈ Yin  </a:t>
            </a:r>
            <a:r>
              <a:rPr lang="fr-CA" b="1" dirty="0">
                <a:solidFill>
                  <a:srgbClr val="FF0000"/>
                </a:solidFill>
              </a:rPr>
              <a:t>– –</a:t>
            </a:r>
            <a:endParaRPr lang="fr-CA" dirty="0">
              <a:solidFill>
                <a:srgbClr val="FF0000"/>
              </a:solidFill>
            </a:endParaRPr>
          </a:p>
          <a:p>
            <a:pPr marL="0" indent="0">
              <a:buNone/>
            </a:pPr>
            <a:r>
              <a:rPr lang="fr-CA" i="1" dirty="0"/>
              <a:t>                  ≠ </a:t>
            </a:r>
            <a:r>
              <a:rPr lang="fr-CA" dirty="0"/>
              <a:t>Ampleur</a:t>
            </a:r>
          </a:p>
          <a:p>
            <a:pPr marL="0" indent="0">
              <a:buNone/>
            </a:pPr>
            <a:r>
              <a:rPr lang="fr-CA" i="1" dirty="0"/>
              <a:t> </a:t>
            </a:r>
            <a:endParaRPr lang="fr-CA" dirty="0"/>
          </a:p>
          <a:p>
            <a:r>
              <a:rPr lang="fr-CA" b="1" i="1" dirty="0"/>
              <a:t>Intensité</a:t>
            </a:r>
            <a:r>
              <a:rPr lang="fr-CA" i="1" dirty="0"/>
              <a:t> </a:t>
            </a:r>
            <a:r>
              <a:rPr lang="fr-CA" dirty="0"/>
              <a:t>≈ (analogique </a:t>
            </a:r>
            <a:r>
              <a:rPr lang="fr-CA" dirty="0">
                <a:solidFill>
                  <a:srgbClr val="FF0000"/>
                </a:solidFill>
              </a:rPr>
              <a:t>–</a:t>
            </a:r>
            <a:r>
              <a:rPr lang="fr-CA" dirty="0"/>
              <a:t> numérique) ≈ </a:t>
            </a:r>
            <a:r>
              <a:rPr lang="fr-CA" dirty="0">
                <a:solidFill>
                  <a:srgbClr val="FF0000"/>
                </a:solidFill>
              </a:rPr>
              <a:t>abstraction </a:t>
            </a:r>
            <a:r>
              <a:rPr lang="fr-CA" dirty="0"/>
              <a:t>≈ </a:t>
            </a:r>
            <a:r>
              <a:rPr lang="fr-CA" b="1" dirty="0"/>
              <a:t>Tractrice</a:t>
            </a:r>
          </a:p>
          <a:p>
            <a:pPr marL="457200" lvl="1" indent="0">
              <a:buNone/>
            </a:pPr>
            <a:r>
              <a:rPr lang="fr-CA" i="1" dirty="0"/>
              <a:t>                ≈  </a:t>
            </a:r>
            <a:r>
              <a:rPr lang="fr-CA" sz="3000" i="1" dirty="0"/>
              <a:t>(</a:t>
            </a:r>
            <a:r>
              <a:rPr lang="fr-CA" sz="2600" dirty="0"/>
              <a:t>Continu </a:t>
            </a:r>
            <a:r>
              <a:rPr lang="fr-CA" sz="2600" dirty="0">
                <a:solidFill>
                  <a:srgbClr val="FF0000"/>
                </a:solidFill>
              </a:rPr>
              <a:t>-</a:t>
            </a:r>
            <a:r>
              <a:rPr lang="fr-CA" sz="2600" dirty="0"/>
              <a:t> discontinu)</a:t>
            </a:r>
          </a:p>
          <a:p>
            <a:r>
              <a:rPr lang="fr-CA" b="1" i="1" dirty="0"/>
              <a:t>Ampleur</a:t>
            </a:r>
            <a:r>
              <a:rPr lang="fr-CA" i="1" dirty="0"/>
              <a:t> ≈ (</a:t>
            </a:r>
            <a:r>
              <a:rPr lang="fr-CA" dirty="0"/>
              <a:t>analogique </a:t>
            </a:r>
            <a:r>
              <a:rPr lang="fr-CA" dirty="0">
                <a:solidFill>
                  <a:srgbClr val="FF0000"/>
                </a:solidFill>
              </a:rPr>
              <a:t>+</a:t>
            </a:r>
            <a:r>
              <a:rPr lang="fr-CA" dirty="0"/>
              <a:t> numérique) ≈ </a:t>
            </a:r>
            <a:r>
              <a:rPr lang="fr-CA" dirty="0">
                <a:solidFill>
                  <a:srgbClr val="FF0000"/>
                </a:solidFill>
              </a:rPr>
              <a:t>contraction</a:t>
            </a:r>
            <a:r>
              <a:rPr lang="fr-CA" dirty="0"/>
              <a:t> ≈ </a:t>
            </a:r>
            <a:r>
              <a:rPr lang="fr-CA" b="1" dirty="0"/>
              <a:t>Tractroide</a:t>
            </a:r>
          </a:p>
          <a:p>
            <a:pPr marL="0" indent="0">
              <a:buNone/>
            </a:pPr>
            <a:r>
              <a:rPr lang="fr-CA" dirty="0"/>
              <a:t>                   </a:t>
            </a:r>
            <a:r>
              <a:rPr lang="fr-CA" i="1" dirty="0"/>
              <a:t>≈  (</a:t>
            </a:r>
            <a:r>
              <a:rPr lang="fr-CA" dirty="0"/>
              <a:t>Continu </a:t>
            </a:r>
            <a:r>
              <a:rPr lang="fr-CA" dirty="0">
                <a:solidFill>
                  <a:srgbClr val="FF0000"/>
                </a:solidFill>
              </a:rPr>
              <a:t>+</a:t>
            </a:r>
            <a:r>
              <a:rPr lang="fr-CA" dirty="0"/>
              <a:t> discontinu)</a:t>
            </a:r>
          </a:p>
          <a:p>
            <a:pPr marL="0" indent="0">
              <a:buNone/>
            </a:pPr>
            <a:r>
              <a:rPr lang="fr-CA" dirty="0"/>
              <a:t> </a:t>
            </a:r>
          </a:p>
          <a:p>
            <a:endParaRPr lang="fr-CA" dirty="0"/>
          </a:p>
        </p:txBody>
      </p:sp>
    </p:spTree>
    <p:extLst>
      <p:ext uri="{BB962C8B-B14F-4D97-AF65-F5344CB8AC3E}">
        <p14:creationId xmlns:p14="http://schemas.microsoft.com/office/powerpoint/2010/main" val="2888025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804" t="4693" r="5367" b="7126"/>
          <a:stretch/>
        </p:blipFill>
        <p:spPr>
          <a:xfrm rot="16200000">
            <a:off x="3892613" y="1820112"/>
            <a:ext cx="4561116" cy="4898574"/>
          </a:xfrm>
        </p:spPr>
      </p:pic>
      <p:grpSp>
        <p:nvGrpSpPr>
          <p:cNvPr id="5" name="Groupe 4"/>
          <p:cNvGrpSpPr/>
          <p:nvPr/>
        </p:nvGrpSpPr>
        <p:grpSpPr>
          <a:xfrm>
            <a:off x="2289901" y="641752"/>
            <a:ext cx="7766538" cy="1219283"/>
            <a:chOff x="370373" y="-132080"/>
            <a:chExt cx="7766538" cy="1219283"/>
          </a:xfrm>
        </p:grpSpPr>
        <p:sp>
          <p:nvSpPr>
            <p:cNvPr id="6" name="Rectangle à coins arrondis 5"/>
            <p:cNvSpPr/>
            <p:nvPr/>
          </p:nvSpPr>
          <p:spPr>
            <a:xfrm>
              <a:off x="370373" y="-132080"/>
              <a:ext cx="7766538" cy="1143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fr-CA" dirty="0"/>
                <a:t> </a:t>
              </a:r>
            </a:p>
          </p:txBody>
        </p:sp>
        <p:sp>
          <p:nvSpPr>
            <p:cNvPr id="7" name="Rectangle 6"/>
            <p:cNvSpPr/>
            <p:nvPr/>
          </p:nvSpPr>
          <p:spPr>
            <a:xfrm>
              <a:off x="426171" y="55797"/>
              <a:ext cx="7654944" cy="10314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fr-FR" sz="3200" dirty="0"/>
                <a:t>Ampleur linéaire – Intensité non linéaire</a:t>
              </a:r>
              <a:endParaRPr lang="fr-CA" sz="3200" dirty="0"/>
            </a:p>
          </p:txBody>
        </p:sp>
      </p:grpSp>
      <p:pic>
        <p:nvPicPr>
          <p:cNvPr id="8" name="Espace réservé du contenu 3">
            <a:extLst>
              <a:ext uri="{FF2B5EF4-FFF2-40B4-BE49-F238E27FC236}">
                <a16:creationId xmlns="" xmlns:a16="http://schemas.microsoft.com/office/drawing/2014/main" id="{37A26905-F04D-4A92-8205-B9DC861EAD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04" t="4693" r="5367" b="7126"/>
          <a:stretch/>
        </p:blipFill>
        <p:spPr>
          <a:xfrm rot="16200000">
            <a:off x="3882453" y="1789632"/>
            <a:ext cx="4561116" cy="4898574"/>
          </a:xfrm>
          <a:prstGeom prst="rect">
            <a:avLst/>
          </a:prstGeom>
        </p:spPr>
      </p:pic>
    </p:spTree>
    <p:extLst>
      <p:ext uri="{BB962C8B-B14F-4D97-AF65-F5344CB8AC3E}">
        <p14:creationId xmlns:p14="http://schemas.microsoft.com/office/powerpoint/2010/main" val="1488525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Jean\Pictures\miroir CP 0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259730" y="1999382"/>
            <a:ext cx="5672540" cy="452596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e 3"/>
          <p:cNvGrpSpPr/>
          <p:nvPr/>
        </p:nvGrpSpPr>
        <p:grpSpPr>
          <a:xfrm>
            <a:off x="2289902" y="548680"/>
            <a:ext cx="7766538" cy="1143000"/>
            <a:chOff x="370374" y="0"/>
            <a:chExt cx="7766538" cy="1143000"/>
          </a:xfrm>
        </p:grpSpPr>
        <p:sp>
          <p:nvSpPr>
            <p:cNvPr id="5" name="Rectangle à coins arrondis 4"/>
            <p:cNvSpPr/>
            <p:nvPr/>
          </p:nvSpPr>
          <p:spPr>
            <a:xfrm>
              <a:off x="370374" y="0"/>
              <a:ext cx="7766538" cy="1143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ectangle 5"/>
            <p:cNvSpPr/>
            <p:nvPr/>
          </p:nvSpPr>
          <p:spPr>
            <a:xfrm>
              <a:off x="426171" y="55797"/>
              <a:ext cx="7654944" cy="10314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fr-CA" sz="3200" dirty="0"/>
                <a:t>Ondes divergentes (</a:t>
              </a:r>
              <a:r>
                <a:rPr lang="fr-CA" sz="3200" dirty="0">
                  <a:sym typeface="Symbol"/>
                </a:rPr>
                <a:t>≈ </a:t>
              </a:r>
              <a:r>
                <a:rPr lang="fr-CA" sz="3200" dirty="0"/>
                <a:t>ampleur séparatrice) </a:t>
              </a:r>
              <a:br>
                <a:rPr lang="fr-CA" sz="3200" dirty="0"/>
              </a:br>
              <a:r>
                <a:rPr lang="fr-CA" sz="3200" dirty="0"/>
                <a:t>et convergentes (</a:t>
              </a:r>
              <a:r>
                <a:rPr lang="fr-CA" sz="3200" dirty="0">
                  <a:sym typeface="Symbol"/>
                </a:rPr>
                <a:t>≈ </a:t>
              </a:r>
              <a:r>
                <a:rPr lang="fr-CA" sz="3200" dirty="0"/>
                <a:t>intensité intégratrice)</a:t>
              </a:r>
            </a:p>
          </p:txBody>
        </p:sp>
      </p:grpSp>
    </p:spTree>
    <p:extLst>
      <p:ext uri="{BB962C8B-B14F-4D97-AF65-F5344CB8AC3E}">
        <p14:creationId xmlns:p14="http://schemas.microsoft.com/office/powerpoint/2010/main" val="3627753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Jean\Pictures\miroir CP 0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259730" y="1999382"/>
            <a:ext cx="5672540" cy="452596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e 3"/>
          <p:cNvGrpSpPr/>
          <p:nvPr/>
        </p:nvGrpSpPr>
        <p:grpSpPr>
          <a:xfrm>
            <a:off x="2289902" y="548680"/>
            <a:ext cx="7766538" cy="1143000"/>
            <a:chOff x="370374" y="0"/>
            <a:chExt cx="7766538" cy="1143000"/>
          </a:xfrm>
        </p:grpSpPr>
        <p:sp>
          <p:nvSpPr>
            <p:cNvPr id="5" name="Rectangle à coins arrondis 4"/>
            <p:cNvSpPr/>
            <p:nvPr/>
          </p:nvSpPr>
          <p:spPr>
            <a:xfrm>
              <a:off x="370374" y="0"/>
              <a:ext cx="7766538" cy="1143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ectangle 5"/>
            <p:cNvSpPr/>
            <p:nvPr/>
          </p:nvSpPr>
          <p:spPr>
            <a:xfrm>
              <a:off x="426171" y="55797"/>
              <a:ext cx="7654944" cy="10314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fr-CA" sz="3200" dirty="0"/>
                <a:t>Ondes divergentes (</a:t>
              </a:r>
              <a:r>
                <a:rPr lang="fr-CA" sz="3200" dirty="0">
                  <a:sym typeface="Symbol"/>
                </a:rPr>
                <a:t>≈ </a:t>
              </a:r>
              <a:r>
                <a:rPr lang="fr-CA" sz="3200" dirty="0"/>
                <a:t>ampleur séparatrice) </a:t>
              </a:r>
              <a:br>
                <a:rPr lang="fr-CA" sz="3200" dirty="0"/>
              </a:br>
              <a:r>
                <a:rPr lang="fr-CA" sz="3200" dirty="0"/>
                <a:t>et convergentes (</a:t>
              </a:r>
              <a:r>
                <a:rPr lang="fr-CA" sz="3200" dirty="0">
                  <a:sym typeface="Symbol"/>
                </a:rPr>
                <a:t>≈ </a:t>
              </a:r>
              <a:r>
                <a:rPr lang="fr-CA" sz="3200" dirty="0"/>
                <a:t>intensité intégratrice)</a:t>
              </a:r>
            </a:p>
          </p:txBody>
        </p:sp>
      </p:grpSp>
      <p:pic>
        <p:nvPicPr>
          <p:cNvPr id="7" name="Picture 2" descr="C:\Users\Jean\Pictures\miroir CP 01.jpg">
            <a:extLst>
              <a:ext uri="{FF2B5EF4-FFF2-40B4-BE49-F238E27FC236}">
                <a16:creationId xmlns="" xmlns:a16="http://schemas.microsoft.com/office/drawing/2014/main" id="{EA8F159C-6CFD-40FA-8BD3-5E1CB2991D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6901" y="2009542"/>
            <a:ext cx="567254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398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1381760" y="1961427"/>
            <a:ext cx="4648384" cy="5221693"/>
          </a:xfrm>
        </p:spPr>
        <p:txBody>
          <a:bodyPr>
            <a:noAutofit/>
          </a:bodyPr>
          <a:lstStyle/>
          <a:p>
            <a:pPr marL="0" indent="0">
              <a:buNone/>
            </a:pPr>
            <a:r>
              <a:rPr lang="fr-CA" sz="1400" b="1" dirty="0"/>
              <a:t>Radar ondes divergentes </a:t>
            </a:r>
            <a:r>
              <a:rPr lang="fr-CA" sz="1400" b="1" dirty="0">
                <a:sym typeface="Symbol"/>
              </a:rPr>
              <a:t>≈ </a:t>
            </a:r>
            <a:r>
              <a:rPr lang="fr-CA" sz="1400" b="1" dirty="0">
                <a:solidFill>
                  <a:srgbClr val="FF0000"/>
                </a:solidFill>
                <a:sym typeface="Symbol"/>
              </a:rPr>
              <a:t>Ampleur  séparatrice</a:t>
            </a:r>
            <a:endParaRPr lang="fr-CA" sz="1400" b="1" dirty="0">
              <a:solidFill>
                <a:srgbClr val="FF0000"/>
              </a:solidFill>
            </a:endParaRPr>
          </a:p>
          <a:p>
            <a:pPr marL="0" indent="0">
              <a:buNone/>
            </a:pPr>
            <a:r>
              <a:rPr lang="fr-CA" sz="1400" b="1" dirty="0"/>
              <a:t>                       ≈  locales ≈ définies ≈ sensorielles, </a:t>
            </a:r>
          </a:p>
          <a:p>
            <a:pPr marL="0" indent="0">
              <a:buNone/>
            </a:pPr>
            <a:r>
              <a:rPr lang="fr-CA" sz="1400" b="1" dirty="0"/>
              <a:t>                       ≈ retardées  ≈  </a:t>
            </a:r>
            <a:r>
              <a:rPr lang="fr-CA" sz="1400" b="1" dirty="0">
                <a:solidFill>
                  <a:srgbClr val="FF0000"/>
                </a:solidFill>
              </a:rPr>
              <a:t>linéaires</a:t>
            </a:r>
          </a:p>
          <a:p>
            <a:pPr marL="0" indent="0">
              <a:buNone/>
            </a:pPr>
            <a:r>
              <a:rPr lang="fr-CA" sz="1400" b="1" dirty="0"/>
              <a:t>Radar ondes convergentes </a:t>
            </a:r>
            <a:r>
              <a:rPr lang="fr-CA" sz="1400" b="1" dirty="0">
                <a:sym typeface="Symbol"/>
              </a:rPr>
              <a:t>≈</a:t>
            </a:r>
            <a:r>
              <a:rPr lang="fr-CA" sz="1400" b="1" i="1" dirty="0">
                <a:sym typeface="Symbol"/>
              </a:rPr>
              <a:t> </a:t>
            </a:r>
            <a:r>
              <a:rPr lang="fr-CA" sz="1400" b="1" dirty="0">
                <a:solidFill>
                  <a:srgbClr val="FF0000"/>
                </a:solidFill>
                <a:sym typeface="Symbol"/>
              </a:rPr>
              <a:t>Intensité  intégratrice</a:t>
            </a:r>
            <a:endParaRPr lang="fr-CA" sz="1400" b="1" dirty="0">
              <a:solidFill>
                <a:srgbClr val="FF0000"/>
              </a:solidFill>
            </a:endParaRPr>
          </a:p>
          <a:p>
            <a:pPr marL="0" indent="0">
              <a:buNone/>
            </a:pPr>
            <a:r>
              <a:rPr lang="fr-CA" sz="1400" b="1" dirty="0"/>
              <a:t>                       ≈ non locales, ≈ indéfinies </a:t>
            </a:r>
          </a:p>
          <a:p>
            <a:pPr marL="0" indent="0">
              <a:buNone/>
            </a:pPr>
            <a:r>
              <a:rPr lang="fr-CA" sz="1400" b="1" dirty="0"/>
              <a:t>                       ≈   </a:t>
            </a:r>
            <a:r>
              <a:rPr lang="fr-CA" sz="1400" b="1" dirty="0" err="1"/>
              <a:t>métasensorielles</a:t>
            </a:r>
            <a:r>
              <a:rPr lang="fr-CA" sz="1400" b="1" dirty="0"/>
              <a:t> </a:t>
            </a:r>
          </a:p>
          <a:p>
            <a:pPr marL="0" indent="0">
              <a:buNone/>
            </a:pPr>
            <a:r>
              <a:rPr lang="fr-CA" sz="1400" b="1" dirty="0"/>
              <a:t>                       ≈ avancées  ≈  </a:t>
            </a:r>
            <a:r>
              <a:rPr lang="fr-CA" sz="1400" b="1" dirty="0">
                <a:solidFill>
                  <a:srgbClr val="FF0000"/>
                </a:solidFill>
              </a:rPr>
              <a:t>non linéaires</a:t>
            </a:r>
          </a:p>
          <a:p>
            <a:pPr marL="0" indent="0">
              <a:buNone/>
            </a:pPr>
            <a:r>
              <a:rPr lang="fr-CA" sz="1400" b="1" dirty="0"/>
              <a:t>Hologramme  </a:t>
            </a:r>
            <a:r>
              <a:rPr lang="fr-CA" sz="1400" b="1" dirty="0">
                <a:sym typeface="Symbol"/>
              </a:rPr>
              <a:t> </a:t>
            </a:r>
            <a:r>
              <a:rPr lang="fr-CA" sz="1400" b="1" dirty="0"/>
              <a:t>≈  matière ≈  4D	 	                 	    ≈ mondain ≈ infralumineux</a:t>
            </a:r>
          </a:p>
          <a:p>
            <a:pPr marL="0" indent="0">
              <a:buNone/>
            </a:pPr>
            <a:r>
              <a:rPr lang="fr-CA" sz="1400" b="1" dirty="0"/>
              <a:t>Holon </a:t>
            </a:r>
            <a:r>
              <a:rPr lang="fr-CA" sz="1400" b="1" dirty="0">
                <a:sym typeface="Symbol"/>
              </a:rPr>
              <a:t> </a:t>
            </a:r>
            <a:r>
              <a:rPr lang="fr-CA" sz="1400" b="1" dirty="0"/>
              <a:t>≈  matière + antimatière </a:t>
            </a:r>
          </a:p>
          <a:p>
            <a:pPr marL="0" indent="0">
              <a:buNone/>
            </a:pPr>
            <a:r>
              <a:rPr lang="fr-CA" sz="1400" b="1" dirty="0"/>
              <a:t>                      ≈ mondain + extra-mondain</a:t>
            </a:r>
          </a:p>
          <a:p>
            <a:pPr marL="0" indent="0">
              <a:buNone/>
            </a:pPr>
            <a:r>
              <a:rPr lang="fr-CA" sz="1400" b="1" dirty="0"/>
              <a:t>                      ≈ 4D matière + 4K antimatière</a:t>
            </a:r>
          </a:p>
          <a:p>
            <a:pPr marL="0" indent="0" algn="just">
              <a:buNone/>
            </a:pPr>
            <a:r>
              <a:rPr lang="fr-CA" sz="1400" b="1" dirty="0"/>
              <a:t>                      ≈  infralumineux + supralumineux</a:t>
            </a:r>
          </a:p>
          <a:p>
            <a:pPr marL="0" indent="0">
              <a:buNone/>
            </a:pPr>
            <a:r>
              <a:rPr lang="fr-CA" sz="1400" b="1" dirty="0"/>
              <a:t>        </a:t>
            </a:r>
          </a:p>
        </p:txBody>
      </p:sp>
      <p:pic>
        <p:nvPicPr>
          <p:cNvPr id="5" name="Espace réservé du contenu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807968" y="1961428"/>
            <a:ext cx="4637108" cy="3699820"/>
          </a:xfrm>
        </p:spPr>
      </p:pic>
      <p:grpSp>
        <p:nvGrpSpPr>
          <p:cNvPr id="6" name="Groupe 5"/>
          <p:cNvGrpSpPr/>
          <p:nvPr/>
        </p:nvGrpSpPr>
        <p:grpSpPr>
          <a:xfrm>
            <a:off x="2289902" y="0"/>
            <a:ext cx="7766538" cy="2062480"/>
            <a:chOff x="370374" y="-548680"/>
            <a:chExt cx="7766538" cy="2062480"/>
          </a:xfrm>
        </p:grpSpPr>
        <p:sp>
          <p:nvSpPr>
            <p:cNvPr id="7" name="Rectangle à coins arrondis 6"/>
            <p:cNvSpPr/>
            <p:nvPr/>
          </p:nvSpPr>
          <p:spPr>
            <a:xfrm>
              <a:off x="370374" y="0"/>
              <a:ext cx="7766538" cy="1143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angle 7"/>
            <p:cNvSpPr/>
            <p:nvPr/>
          </p:nvSpPr>
          <p:spPr>
            <a:xfrm>
              <a:off x="426171" y="-548680"/>
              <a:ext cx="7654944" cy="20624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fr-CA" sz="2800" b="1" dirty="0">
                  <a:solidFill>
                    <a:srgbClr val="FFFF00"/>
                  </a:solidFill>
                </a:rPr>
                <a:t>Corps radar </a:t>
              </a:r>
              <a:r>
                <a:rPr lang="fr-CA" sz="2800" dirty="0"/>
                <a:t>= émetteur-récepteur-transformateur </a:t>
              </a:r>
              <a:r>
                <a:rPr lang="fr-CA" sz="2800" dirty="0">
                  <a:solidFill>
                    <a:srgbClr val="FFFF00"/>
                  </a:solidFill>
                </a:rPr>
                <a:t>Mo</a:t>
              </a:r>
              <a:r>
                <a:rPr lang="fr-CA" sz="2800" dirty="0"/>
                <a:t>dulateur - </a:t>
              </a:r>
              <a:r>
                <a:rPr lang="fr-CA" sz="2800" dirty="0">
                  <a:solidFill>
                    <a:srgbClr val="FFFF00"/>
                  </a:solidFill>
                </a:rPr>
                <a:t>Dém</a:t>
              </a:r>
              <a:r>
                <a:rPr lang="fr-CA" sz="2800" dirty="0"/>
                <a:t>odulateur (</a:t>
              </a:r>
              <a:r>
                <a:rPr lang="fr-CA" sz="2800" dirty="0">
                  <a:solidFill>
                    <a:srgbClr val="FFFF00"/>
                  </a:solidFill>
                </a:rPr>
                <a:t>MODEM</a:t>
              </a:r>
              <a:r>
                <a:rPr lang="fr-CA" sz="2800" dirty="0"/>
                <a:t>)</a:t>
              </a:r>
            </a:p>
          </p:txBody>
        </p:sp>
      </p:grpSp>
    </p:spTree>
    <p:extLst>
      <p:ext uri="{BB962C8B-B14F-4D97-AF65-F5344CB8AC3E}">
        <p14:creationId xmlns:p14="http://schemas.microsoft.com/office/powerpoint/2010/main" val="330373430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3078</TotalTime>
  <Words>2230</Words>
  <Application>Microsoft Office PowerPoint</Application>
  <PresentationFormat>Grand écran</PresentationFormat>
  <Paragraphs>368</Paragraphs>
  <Slides>48</Slides>
  <Notes>48</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48</vt:i4>
      </vt:variant>
    </vt:vector>
  </HeadingPairs>
  <TitlesOfParts>
    <vt:vector size="55" baseType="lpstr">
      <vt:lpstr>Arial</vt:lpstr>
      <vt:lpstr>Arial Black</vt:lpstr>
      <vt:lpstr>Calibri</vt:lpstr>
      <vt:lpstr>Calibri Light</vt:lpstr>
      <vt:lpstr>Symbol</vt:lpstr>
      <vt:lpstr>Thème Office</vt:lpstr>
      <vt:lpstr>Acrobat Document</vt:lpstr>
      <vt:lpstr>   Rencontre Raymond Abellio 2017             23-24  juin, Seix, Ariège, France</vt:lpstr>
      <vt:lpstr>         La SAS ≈ Hologramme                       ≈ Catalyseur                      ≈ Miroir à conjugaison de Phase  </vt:lpstr>
      <vt:lpstr>SAS : Hologramme univers matière pluridimensionnel                                        + multivers antimatière multidimensionnel ≈  holon   </vt:lpstr>
      <vt:lpstr> définitions </vt:lpstr>
      <vt:lpstr>Équivalences biosémantiques Continu-Discontinu                                              ( LE SIGNE + ≈ COMPLÉMENTARITÉ,      Le signe − ≈  antagonisme)</vt:lpstr>
      <vt:lpstr>Présentation PowerPoint</vt:lpstr>
      <vt:lpstr>Présentation PowerPoint</vt:lpstr>
      <vt:lpstr>Présentation PowerPoint</vt:lpstr>
      <vt:lpstr>Présentation PowerPoint</vt:lpstr>
      <vt:lpstr>SAS ≈ Miroir Conjugaison de phase = Enstase ≈ Intersubjectivité                       ≈ Trou de Vers ≈ Trou Noir + Trou Blanc ≈ BM ≈ rétrogénèse</vt:lpstr>
      <vt:lpstr>Ontogénèse récapitule la phylogénèse (Haeckel)    gastrula  ≈  cellule souche ≈ hologramme du corps </vt:lpstr>
      <vt:lpstr>Présentation PowerPoint</vt:lpstr>
      <vt:lpstr>Principe holographique Tout corps est non seulement un monde mais le monde SA p 234 oreille ≈ hologramme du cerveau ≈ hologramme du corps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Résonances tissulaires et équivalents vibratoires</vt:lpstr>
      <vt:lpstr>                       Résonateurs géométriques.                                Sphère et pseudosphère</vt:lpstr>
      <vt:lpstr>Pseudosphère ou tractroide</vt:lpstr>
      <vt:lpstr>Présentation PowerPoint</vt:lpstr>
      <vt:lpstr>pseudosphère spiralée et hypersphères</vt:lpstr>
      <vt:lpstr>Présentation PowerPoint</vt:lpstr>
      <vt:lpstr>Présentation PowerPoint</vt:lpstr>
      <vt:lpstr>Présentation PowerPoint</vt:lpstr>
      <vt:lpstr>Conjugaison de phase = Enstase = Moebius                                        = Rétrogénèse = retour à la source</vt:lpstr>
      <vt:lpstr>Égo et neurobiologie cerveau ≈ hologramme du corps ≈ récapitule le corps</vt:lpstr>
      <vt:lpstr>Équivalence vibratoire entre cerveau reptilien  et moi superficiel inconscient endodermique</vt:lpstr>
      <vt:lpstr>Équivalence vibratoire  entre cerveau limbique, égo, plan équatorial</vt:lpstr>
      <vt:lpstr>Équivalence vibratoire  entre néocortex et alter égo et champ antimatière</vt:lpstr>
      <vt:lpstr>Présentation PowerPoint</vt:lpstr>
      <vt:lpstr>Spectrogramme du fœtus et du nouveau-né</vt:lpstr>
      <vt:lpstr>SAS ≈ catalyseur ≈  oscillateur harmonique le cœur récapitule le système cardiovasculaire</vt:lpstr>
      <vt:lpstr> SAS ≈ hologramme ≈ catalyseur  Le néocortex récapitule le cerveau</vt:lpstr>
      <vt:lpstr>Présentation PowerPoint</vt:lpstr>
      <vt:lpstr>Structuration de l’axe vertical subquantique             (Plus  ≈ complémentarité.       Moins  ≈  antagonisme)</vt:lpstr>
      <vt:lpstr>Métabole ≈ symbole + diabole </vt:lpstr>
      <vt:lpstr>   Métabole ≈ symbole + diabole </vt:lpstr>
      <vt:lpstr>axe vertical; anode et cathode</vt:lpstr>
      <vt:lpstr>Présentation PowerPoint</vt:lpstr>
      <vt:lpstr>Correspondances ≈ équivalences vibratoires</vt:lpstr>
      <vt:lpstr>Paradis est un phénomène quantique(Figuration)          (tous les paradis sont équivalents vibratoires)</vt:lpstr>
      <vt:lpstr>Paradis = trou noir EM, trou blanc Manomaya Imaginal  amplifié, Figuration  </vt:lpstr>
      <vt:lpstr>Messagers</vt:lpstr>
      <vt:lpstr>       Corps subtils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Ontogénèse=Cosmogénèse =Théogénèse</dc:title>
  <dc:creator>Asus</dc:creator>
  <cp:keywords>Abellio 2017</cp:keywords>
  <cp:lastModifiedBy>Daniel Boulanger</cp:lastModifiedBy>
  <cp:revision>389</cp:revision>
  <cp:lastPrinted>2017-05-03T11:10:42Z</cp:lastPrinted>
  <dcterms:created xsi:type="dcterms:W3CDTF">2017-04-26T13:43:08Z</dcterms:created>
  <dcterms:modified xsi:type="dcterms:W3CDTF">2017-07-22T00:02:41Z</dcterms:modified>
</cp:coreProperties>
</file>